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59" r:id="rId6"/>
    <p:sldId id="261" r:id="rId7"/>
    <p:sldId id="263" r:id="rId8"/>
    <p:sldId id="262" r:id="rId9"/>
    <p:sldId id="264" r:id="rId10"/>
    <p:sldId id="265" r:id="rId11"/>
    <p:sldId id="266" r:id="rId12"/>
    <p:sldId id="267" r:id="rId13"/>
    <p:sldId id="269" r:id="rId14"/>
    <p:sldId id="268" r:id="rId15"/>
    <p:sldId id="271" r:id="rId16"/>
    <p:sldId id="272" r:id="rId17"/>
    <p:sldId id="273" r:id="rId18"/>
    <p:sldId id="276" r:id="rId19"/>
    <p:sldId id="274" r:id="rId20"/>
    <p:sldId id="275" r:id="rId21"/>
    <p:sldId id="278" r:id="rId22"/>
    <p:sldId id="277" r:id="rId23"/>
    <p:sldId id="281" r:id="rId24"/>
    <p:sldId id="279" r:id="rId25"/>
    <p:sldId id="280" r:id="rId26"/>
    <p:sldId id="284" r:id="rId27"/>
    <p:sldId id="282" r:id="rId28"/>
    <p:sldId id="283" r:id="rId29"/>
    <p:sldId id="285" r:id="rId30"/>
    <p:sldId id="287" r:id="rId31"/>
    <p:sldId id="286" r:id="rId32"/>
    <p:sldId id="288"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7" d="100"/>
          <a:sy n="77" d="100"/>
        </p:scale>
        <p:origin x="23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7/25/2025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D555-E65B-4E14-A48B-B0FA9A37DD04}"/>
              </a:ext>
            </a:extLst>
          </p:cNvPr>
          <p:cNvSpPr>
            <a:spLocks noGrp="1"/>
          </p:cNvSpPr>
          <p:nvPr>
            <p:ph type="ctrTitle"/>
          </p:nvPr>
        </p:nvSpPr>
        <p:spPr/>
        <p:txBody>
          <a:bodyPr/>
          <a:lstStyle/>
          <a:p>
            <a:endParaRPr lang="en-KE" dirty="0"/>
          </a:p>
        </p:txBody>
      </p:sp>
      <p:sp>
        <p:nvSpPr>
          <p:cNvPr id="3" name="Subtitle 2">
            <a:extLst>
              <a:ext uri="{FF2B5EF4-FFF2-40B4-BE49-F238E27FC236}">
                <a16:creationId xmlns:a16="http://schemas.microsoft.com/office/drawing/2014/main" id="{A72DF3E2-4E83-4243-AA41-F0139C816CE5}"/>
              </a:ext>
            </a:extLst>
          </p:cNvPr>
          <p:cNvSpPr>
            <a:spLocks noGrp="1"/>
          </p:cNvSpPr>
          <p:nvPr>
            <p:ph type="subTitle" idx="1"/>
          </p:nvPr>
        </p:nvSpPr>
        <p:spPr/>
        <p:txBody>
          <a:bodyPr/>
          <a:lstStyle/>
          <a:p>
            <a:endParaRPr lang="en-KE"/>
          </a:p>
        </p:txBody>
      </p:sp>
      <p:pic>
        <p:nvPicPr>
          <p:cNvPr id="5" name="Picture 4">
            <a:extLst>
              <a:ext uri="{FF2B5EF4-FFF2-40B4-BE49-F238E27FC236}">
                <a16:creationId xmlns:a16="http://schemas.microsoft.com/office/drawing/2014/main" id="{60C0188A-7EF2-4895-9865-21C29502F7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848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F2A8-9E99-49AF-A0A8-6E54FB46AAEB}"/>
              </a:ext>
            </a:extLst>
          </p:cNvPr>
          <p:cNvSpPr>
            <a:spLocks noGrp="1"/>
          </p:cNvSpPr>
          <p:nvPr>
            <p:ph type="title"/>
          </p:nvPr>
        </p:nvSpPr>
        <p:spPr/>
        <p:txBody>
          <a:bodyPr>
            <a:normAutofit fontScale="90000"/>
          </a:bodyPr>
          <a:lstStyle/>
          <a:p>
            <a:r>
              <a:rPr lang="en-US" sz="3100" b="1" dirty="0"/>
              <a:t>Correlation Analysis</a:t>
            </a:r>
            <a:br>
              <a:rPr lang="en-US" sz="3100" dirty="0"/>
            </a:br>
            <a:r>
              <a:rPr lang="en-US" sz="3100" dirty="0"/>
              <a:t>- Identify collinearity and potential predictors</a:t>
            </a:r>
            <a:br>
              <a:rPr lang="en-US" dirty="0"/>
            </a:br>
            <a:endParaRPr lang="en-KE" dirty="0"/>
          </a:p>
        </p:txBody>
      </p:sp>
      <p:pic>
        <p:nvPicPr>
          <p:cNvPr id="4" name="Content Placeholder 3">
            <a:extLst>
              <a:ext uri="{FF2B5EF4-FFF2-40B4-BE49-F238E27FC236}">
                <a16:creationId xmlns:a16="http://schemas.microsoft.com/office/drawing/2014/main" id="{2B5B4128-97B4-452B-8CDD-041A6A139828}"/>
              </a:ext>
            </a:extLst>
          </p:cNvPr>
          <p:cNvPicPr>
            <a:picLocks noGrp="1" noChangeAspect="1"/>
          </p:cNvPicPr>
          <p:nvPr>
            <p:ph idx="1"/>
          </p:nvPr>
        </p:nvPicPr>
        <p:blipFill>
          <a:blip r:embed="rId2"/>
          <a:stretch>
            <a:fillRect/>
          </a:stretch>
        </p:blipFill>
        <p:spPr>
          <a:xfrm>
            <a:off x="2178849" y="1539875"/>
            <a:ext cx="5596389" cy="3778250"/>
          </a:xfrm>
          <a:prstGeom prst="rect">
            <a:avLst/>
          </a:prstGeom>
        </p:spPr>
      </p:pic>
    </p:spTree>
    <p:extLst>
      <p:ext uri="{BB962C8B-B14F-4D97-AF65-F5344CB8AC3E}">
        <p14:creationId xmlns:p14="http://schemas.microsoft.com/office/powerpoint/2010/main" val="3445552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D212-BE12-4BF2-A00B-A2CAFB811809}"/>
              </a:ext>
            </a:extLst>
          </p:cNvPr>
          <p:cNvSpPr>
            <a:spLocks noGrp="1"/>
          </p:cNvSpPr>
          <p:nvPr>
            <p:ph type="title"/>
          </p:nvPr>
        </p:nvSpPr>
        <p:spPr>
          <a:xfrm>
            <a:off x="2592925" y="624110"/>
            <a:ext cx="8911687" cy="547985"/>
          </a:xfrm>
        </p:spPr>
        <p:txBody>
          <a:bodyPr>
            <a:normAutofit fontScale="90000"/>
          </a:bodyPr>
          <a:lstStyle/>
          <a:p>
            <a:r>
              <a:rPr lang="en-US" dirty="0">
                <a:latin typeface="Agency FB" panose="020B0503020202020204" pitchFamily="34" charset="0"/>
              </a:rPr>
              <a:t>Summary Analysis of Data Understanding</a:t>
            </a:r>
            <a:endParaRPr lang="en-KE" dirty="0">
              <a:latin typeface="Agency FB" panose="020B0503020202020204" pitchFamily="34" charset="0"/>
            </a:endParaRPr>
          </a:p>
        </p:txBody>
      </p:sp>
      <p:sp>
        <p:nvSpPr>
          <p:cNvPr id="3" name="Content Placeholder 2">
            <a:extLst>
              <a:ext uri="{FF2B5EF4-FFF2-40B4-BE49-F238E27FC236}">
                <a16:creationId xmlns:a16="http://schemas.microsoft.com/office/drawing/2014/main" id="{D26D99F5-B7F6-4284-92F3-677E5B3DA524}"/>
              </a:ext>
            </a:extLst>
          </p:cNvPr>
          <p:cNvSpPr>
            <a:spLocks noGrp="1"/>
          </p:cNvSpPr>
          <p:nvPr>
            <p:ph idx="1"/>
          </p:nvPr>
        </p:nvSpPr>
        <p:spPr>
          <a:xfrm>
            <a:off x="1487978" y="1305098"/>
            <a:ext cx="10016634" cy="4098175"/>
          </a:xfrm>
        </p:spPr>
        <p:txBody>
          <a:bodyPr>
            <a:normAutofit fontScale="85000" lnSpcReduction="10000"/>
          </a:bodyPr>
          <a:lstStyle/>
          <a:p>
            <a:endParaRPr lang="en-US" sz="2400" dirty="0">
              <a:latin typeface="Agency FB" panose="020B0503020202020204" pitchFamily="34" charset="0"/>
            </a:endParaRPr>
          </a:p>
          <a:p>
            <a:r>
              <a:rPr lang="en-US" sz="2400" dirty="0">
                <a:latin typeface="Agency FB" panose="020B0503020202020204" pitchFamily="34" charset="0"/>
              </a:rPr>
              <a:t>The Data Understanding phase provided a comprehensive initial analysis of the dataset, revealing clean and structured data primarily composed of Likert-scale behavioral variables and a few categorical fields like GENDER and EDUCATION. </a:t>
            </a:r>
          </a:p>
          <a:p>
            <a:r>
              <a:rPr lang="en-US" sz="2400" dirty="0">
                <a:latin typeface="Agency FB" panose="020B0503020202020204" pitchFamily="34" charset="0"/>
              </a:rPr>
              <a:t>Descriptive statistics confirmed expected central tendencies, while skewness and kurtosis analyses indicated mild asymmetry and flat distributions in key features such as GOAL. </a:t>
            </a:r>
          </a:p>
          <a:p>
            <a:r>
              <a:rPr lang="en-US" sz="2400" dirty="0">
                <a:latin typeface="Agency FB" panose="020B0503020202020204" pitchFamily="34" charset="0"/>
              </a:rPr>
              <a:t>Outlier detection flagged a small number of high GOAL scores, likely valid responses rather than anomalies. </a:t>
            </a:r>
          </a:p>
          <a:p>
            <a:r>
              <a:rPr lang="en-US" sz="2400" dirty="0">
                <a:latin typeface="Agency FB" panose="020B0503020202020204" pitchFamily="34" charset="0"/>
              </a:rPr>
              <a:t>A heatmap of the correlation matrix revealed strong relationships among behavioral constructs (e.g., BI, PBC, INT), highlighting potential multicollinearity concerns to be addressed during modeling. </a:t>
            </a:r>
          </a:p>
          <a:p>
            <a:r>
              <a:rPr lang="en-US" sz="2400" dirty="0">
                <a:latin typeface="Agency FB" panose="020B0503020202020204" pitchFamily="34" charset="0"/>
              </a:rPr>
              <a:t>Categorical variables showed meaningful distributions, with education level correlating positively with GOAL-setting. </a:t>
            </a:r>
          </a:p>
          <a:p>
            <a:r>
              <a:rPr lang="en-US" sz="2400" dirty="0">
                <a:latin typeface="Agency FB" panose="020B0503020202020204" pitchFamily="34" charset="0"/>
              </a:rPr>
              <a:t>Overall, the dataset is of high quality and ready for preprocessing, with actionable insights supporting the relevance of behavioral constructs in predicting goal-setting behavior.</a:t>
            </a:r>
            <a:endParaRPr lang="en-KE" sz="1400" dirty="0"/>
          </a:p>
        </p:txBody>
      </p:sp>
    </p:spTree>
    <p:extLst>
      <p:ext uri="{BB962C8B-B14F-4D97-AF65-F5344CB8AC3E}">
        <p14:creationId xmlns:p14="http://schemas.microsoft.com/office/powerpoint/2010/main" val="3924357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CD9C-30BD-4A30-90D1-1F7F6F88E111}"/>
              </a:ext>
            </a:extLst>
          </p:cNvPr>
          <p:cNvSpPr>
            <a:spLocks noGrp="1"/>
          </p:cNvSpPr>
          <p:nvPr>
            <p:ph type="title"/>
          </p:nvPr>
        </p:nvSpPr>
        <p:spPr>
          <a:xfrm>
            <a:off x="1695797" y="216131"/>
            <a:ext cx="9808816" cy="1688869"/>
          </a:xfrm>
        </p:spPr>
        <p:txBody>
          <a:bodyPr>
            <a:normAutofit fontScale="90000"/>
          </a:bodyPr>
          <a:lstStyle/>
          <a:p>
            <a:r>
              <a:rPr lang="en-US" dirty="0"/>
              <a:t>Data Preparation</a:t>
            </a:r>
            <a:br>
              <a:rPr lang="en-US" dirty="0"/>
            </a:br>
            <a:r>
              <a:rPr lang="en-US" sz="1800" b="1" dirty="0"/>
              <a:t>Objective: Convert raw, messy, misaligned, incomplete, possibly biased data into a purified modeling-ready dataset well structured, encoded, clean, and insightful.</a:t>
            </a:r>
            <a:br>
              <a:rPr lang="en-US" sz="1800" b="1" dirty="0"/>
            </a:br>
            <a:r>
              <a:rPr lang="en-US" sz="1800" b="1" dirty="0"/>
              <a:t>Goal: Prepare clean, well-structured data suitable for modeling, aligned with the business question</a:t>
            </a:r>
            <a:br>
              <a:rPr lang="en-US" sz="1300" dirty="0"/>
            </a:br>
            <a:endParaRPr lang="en-KE" dirty="0"/>
          </a:p>
        </p:txBody>
      </p:sp>
      <p:sp>
        <p:nvSpPr>
          <p:cNvPr id="3" name="Content Placeholder 2">
            <a:extLst>
              <a:ext uri="{FF2B5EF4-FFF2-40B4-BE49-F238E27FC236}">
                <a16:creationId xmlns:a16="http://schemas.microsoft.com/office/drawing/2014/main" id="{8B21FA74-5237-406C-BFE0-F5DDC38D1498}"/>
              </a:ext>
            </a:extLst>
          </p:cNvPr>
          <p:cNvSpPr>
            <a:spLocks noGrp="1"/>
          </p:cNvSpPr>
          <p:nvPr>
            <p:ph idx="1"/>
          </p:nvPr>
        </p:nvSpPr>
        <p:spPr>
          <a:xfrm>
            <a:off x="1695796" y="2133600"/>
            <a:ext cx="9808816" cy="3777622"/>
          </a:xfrm>
        </p:spPr>
        <p:txBody>
          <a:bodyPr>
            <a:normAutofit fontScale="92500" lnSpcReduction="10000"/>
          </a:bodyPr>
          <a:lstStyle/>
          <a:p>
            <a:r>
              <a:rPr lang="en-US" b="1" dirty="0"/>
              <a:t>Goal: Prepare clean, well-structured data suitable for modeling, aligned with the business question with the aim to convert raw, messy, misaligned, incomplete, possibly biased data into a purified modeling-ready dataset well structured, encoded, clean, and insightful.</a:t>
            </a:r>
          </a:p>
          <a:p>
            <a:r>
              <a:rPr lang="en-US" b="1" dirty="0"/>
              <a:t>Objective:</a:t>
            </a:r>
            <a:endParaRPr lang="en-US" dirty="0"/>
          </a:p>
          <a:p>
            <a:r>
              <a:rPr lang="en-US" dirty="0"/>
              <a:t>To create a clean, structured, and relevant dataset ready for modeling by:</a:t>
            </a:r>
          </a:p>
          <a:p>
            <a:r>
              <a:rPr lang="en-US" dirty="0"/>
              <a:t>- Removing irrelevant data</a:t>
            </a:r>
          </a:p>
          <a:p>
            <a:r>
              <a:rPr lang="en-US" dirty="0"/>
              <a:t>- Cleaning missing/erroneous entries</a:t>
            </a:r>
          </a:p>
          <a:p>
            <a:r>
              <a:rPr lang="en-US" dirty="0"/>
              <a:t>- Engineering new features</a:t>
            </a:r>
          </a:p>
          <a:p>
            <a:r>
              <a:rPr lang="en-US" dirty="0"/>
              <a:t>- Transforming variables for consistency</a:t>
            </a:r>
          </a:p>
          <a:p>
            <a:r>
              <a:rPr lang="en-US" dirty="0"/>
              <a:t>- Reducing noise</a:t>
            </a:r>
          </a:p>
          <a:p>
            <a:endParaRPr lang="en-KE" dirty="0"/>
          </a:p>
        </p:txBody>
      </p:sp>
    </p:spTree>
    <p:extLst>
      <p:ext uri="{BB962C8B-B14F-4D97-AF65-F5344CB8AC3E}">
        <p14:creationId xmlns:p14="http://schemas.microsoft.com/office/powerpoint/2010/main" val="161137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1261-8AD6-4BE9-93D4-D8F2410B1BF2}"/>
              </a:ext>
            </a:extLst>
          </p:cNvPr>
          <p:cNvSpPr>
            <a:spLocks noGrp="1"/>
          </p:cNvSpPr>
          <p:nvPr>
            <p:ph type="title"/>
          </p:nvPr>
        </p:nvSpPr>
        <p:spPr>
          <a:xfrm>
            <a:off x="2539133" y="3342372"/>
            <a:ext cx="8911687" cy="813992"/>
          </a:xfrm>
        </p:spPr>
        <p:txBody>
          <a:bodyPr/>
          <a:lstStyle/>
          <a:p>
            <a:r>
              <a:rPr lang="en-US" dirty="0">
                <a:latin typeface="Agency FB" panose="020B0503020202020204" pitchFamily="34" charset="0"/>
              </a:rPr>
              <a:t>Missing Values and Treatment</a:t>
            </a:r>
            <a:endParaRPr lang="en-KE" dirty="0">
              <a:latin typeface="Agency FB" panose="020B0503020202020204" pitchFamily="34" charset="0"/>
            </a:endParaRPr>
          </a:p>
        </p:txBody>
      </p:sp>
      <p:sp>
        <p:nvSpPr>
          <p:cNvPr id="3" name="Content Placeholder 2">
            <a:extLst>
              <a:ext uri="{FF2B5EF4-FFF2-40B4-BE49-F238E27FC236}">
                <a16:creationId xmlns:a16="http://schemas.microsoft.com/office/drawing/2014/main" id="{997DE5C7-C549-499D-A885-3868CB1C7E38}"/>
              </a:ext>
            </a:extLst>
          </p:cNvPr>
          <p:cNvSpPr>
            <a:spLocks noGrp="1"/>
          </p:cNvSpPr>
          <p:nvPr>
            <p:ph idx="1"/>
          </p:nvPr>
        </p:nvSpPr>
        <p:spPr>
          <a:xfrm>
            <a:off x="2398019" y="1618211"/>
            <a:ext cx="8915400" cy="1141615"/>
          </a:xfrm>
        </p:spPr>
        <p:txBody>
          <a:bodyPr/>
          <a:lstStyle/>
          <a:p>
            <a:r>
              <a:rPr lang="en-US" sz="2000" dirty="0">
                <a:latin typeface="Agency FB" panose="020B0503020202020204" pitchFamily="34" charset="0"/>
              </a:rPr>
              <a:t>We define the features that are theoretically relevant to financial behavior and convert the GOAL score into a binary classification target based on a 0.5 threshold. This enables modeling as a classification problem.</a:t>
            </a:r>
          </a:p>
          <a:p>
            <a:endParaRPr lang="en-KE" dirty="0"/>
          </a:p>
        </p:txBody>
      </p:sp>
      <p:sp>
        <p:nvSpPr>
          <p:cNvPr id="6" name="Content Placeholder 2">
            <a:extLst>
              <a:ext uri="{FF2B5EF4-FFF2-40B4-BE49-F238E27FC236}">
                <a16:creationId xmlns:a16="http://schemas.microsoft.com/office/drawing/2014/main" id="{84D69537-31B7-4420-9BB5-B50A7CACC719}"/>
              </a:ext>
            </a:extLst>
          </p:cNvPr>
          <p:cNvSpPr txBox="1">
            <a:spLocks/>
          </p:cNvSpPr>
          <p:nvPr/>
        </p:nvSpPr>
        <p:spPr>
          <a:xfrm>
            <a:off x="2261754" y="4668981"/>
            <a:ext cx="8915400" cy="186482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400" dirty="0"/>
              <a:t> </a:t>
            </a:r>
            <a:r>
              <a:rPr lang="en-US" sz="2400" dirty="0">
                <a:latin typeface="Agency FB" panose="020B0503020202020204" pitchFamily="34" charset="0"/>
              </a:rPr>
              <a:t>- Quantifying missing values,</a:t>
            </a:r>
          </a:p>
          <a:p>
            <a:r>
              <a:rPr lang="en-US" sz="2400" dirty="0">
                <a:latin typeface="Agency FB" panose="020B0503020202020204" pitchFamily="34" charset="0"/>
              </a:rPr>
              <a:t>- Visualizing them,</a:t>
            </a:r>
          </a:p>
          <a:p>
            <a:r>
              <a:rPr lang="en-US" sz="2400" dirty="0">
                <a:latin typeface="Agency FB" panose="020B0503020202020204" pitchFamily="34" charset="0"/>
              </a:rPr>
              <a:t>- Deciding how to handle them.</a:t>
            </a:r>
            <a:endParaRPr lang="en-KE" dirty="0">
              <a:latin typeface="Agency FB" panose="020B0503020202020204" pitchFamily="34" charset="0"/>
            </a:endParaRPr>
          </a:p>
        </p:txBody>
      </p:sp>
      <p:sp>
        <p:nvSpPr>
          <p:cNvPr id="7" name="Title 1">
            <a:extLst>
              <a:ext uri="{FF2B5EF4-FFF2-40B4-BE49-F238E27FC236}">
                <a16:creationId xmlns:a16="http://schemas.microsoft.com/office/drawing/2014/main" id="{383E247F-B614-4E65-8E25-93A112CBD187}"/>
              </a:ext>
            </a:extLst>
          </p:cNvPr>
          <p:cNvSpPr txBox="1">
            <a:spLocks/>
          </p:cNvSpPr>
          <p:nvPr/>
        </p:nvSpPr>
        <p:spPr>
          <a:xfrm>
            <a:off x="2745325" y="776510"/>
            <a:ext cx="8911687" cy="81399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gency FB" panose="020B0503020202020204" pitchFamily="34" charset="0"/>
              </a:rPr>
              <a:t>Feature Selection and Justification</a:t>
            </a:r>
            <a:endParaRPr lang="en-KE" dirty="0">
              <a:latin typeface="Agency FB" panose="020B0503020202020204" pitchFamily="34" charset="0"/>
            </a:endParaRPr>
          </a:p>
        </p:txBody>
      </p:sp>
    </p:spTree>
    <p:extLst>
      <p:ext uri="{BB962C8B-B14F-4D97-AF65-F5344CB8AC3E}">
        <p14:creationId xmlns:p14="http://schemas.microsoft.com/office/powerpoint/2010/main" val="94376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1BDB-3348-4D47-836A-91008E72B2BD}"/>
              </a:ext>
            </a:extLst>
          </p:cNvPr>
          <p:cNvSpPr>
            <a:spLocks noGrp="1"/>
          </p:cNvSpPr>
          <p:nvPr>
            <p:ph type="title"/>
          </p:nvPr>
        </p:nvSpPr>
        <p:spPr>
          <a:xfrm>
            <a:off x="2659427" y="247267"/>
            <a:ext cx="6501199" cy="772428"/>
          </a:xfrm>
        </p:spPr>
        <p:txBody>
          <a:bodyPr/>
          <a:lstStyle/>
          <a:p>
            <a:r>
              <a:rPr lang="en-US" dirty="0"/>
              <a:t>Missing Values Presentation</a:t>
            </a:r>
            <a:endParaRPr lang="en-KE" dirty="0"/>
          </a:p>
        </p:txBody>
      </p:sp>
      <p:pic>
        <p:nvPicPr>
          <p:cNvPr id="4" name="Content Placeholder 3" descr="output_60_0.png">
            <a:extLst>
              <a:ext uri="{FF2B5EF4-FFF2-40B4-BE49-F238E27FC236}">
                <a16:creationId xmlns:a16="http://schemas.microsoft.com/office/drawing/2014/main" id="{07AF540F-79FA-4FF3-B974-7CA374C9E328}"/>
              </a:ext>
            </a:extLst>
          </p:cNvPr>
          <p:cNvPicPr>
            <a:picLocks noGrp="1" noChangeAspect="1"/>
          </p:cNvPicPr>
          <p:nvPr>
            <p:ph idx="1"/>
          </p:nvPr>
        </p:nvPicPr>
        <p:blipFill>
          <a:blip r:embed="rId2"/>
          <a:stretch>
            <a:fillRect/>
          </a:stretch>
        </p:blipFill>
        <p:spPr>
          <a:xfrm>
            <a:off x="1653588" y="848917"/>
            <a:ext cx="9202834" cy="2667000"/>
          </a:xfrm>
          <a:prstGeom prst="rect">
            <a:avLst/>
          </a:prstGeom>
        </p:spPr>
      </p:pic>
      <p:sp>
        <p:nvSpPr>
          <p:cNvPr id="5" name="Title 1">
            <a:extLst>
              <a:ext uri="{FF2B5EF4-FFF2-40B4-BE49-F238E27FC236}">
                <a16:creationId xmlns:a16="http://schemas.microsoft.com/office/drawing/2014/main" id="{1E7C7BA8-56AD-4AF5-9138-B89EF028ACB7}"/>
              </a:ext>
            </a:extLst>
          </p:cNvPr>
          <p:cNvSpPr txBox="1">
            <a:spLocks/>
          </p:cNvSpPr>
          <p:nvPr/>
        </p:nvSpPr>
        <p:spPr>
          <a:xfrm>
            <a:off x="1886989" y="3515916"/>
            <a:ext cx="8578735" cy="2843319"/>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gency FB" panose="020B0503020202020204" pitchFamily="34" charset="0"/>
              </a:rPr>
              <a:t>Outlier Detection &amp; Treatment</a:t>
            </a:r>
          </a:p>
          <a:p>
            <a:r>
              <a:rPr lang="en-US" sz="1900" dirty="0">
                <a:latin typeface="Agency FB" panose="020B0503020202020204" pitchFamily="34" charset="0"/>
              </a:rPr>
              <a:t>Aim is to : </a:t>
            </a:r>
          </a:p>
          <a:p>
            <a:endParaRPr lang="en-US" sz="1900" dirty="0">
              <a:latin typeface="Agency FB" panose="020B0503020202020204" pitchFamily="34" charset="0"/>
            </a:endParaRPr>
          </a:p>
          <a:p>
            <a:r>
              <a:rPr lang="en-US" sz="2200" dirty="0">
                <a:latin typeface="Agency FB" panose="020B0503020202020204" pitchFamily="34" charset="0"/>
              </a:rPr>
              <a:t>- Visualize outliers using boxplots,</a:t>
            </a:r>
          </a:p>
          <a:p>
            <a:br>
              <a:rPr lang="en-US" sz="2200" dirty="0">
                <a:latin typeface="Agency FB" panose="020B0503020202020204" pitchFamily="34" charset="0"/>
              </a:rPr>
            </a:br>
            <a:r>
              <a:rPr lang="en-US" sz="2200" dirty="0">
                <a:latin typeface="Agency FB" panose="020B0503020202020204" pitchFamily="34" charset="0"/>
              </a:rPr>
              <a:t>- Flag high-leverage variables (GOAL, </a:t>
            </a:r>
            <a:r>
              <a:rPr lang="en-US" sz="2200" dirty="0" err="1">
                <a:latin typeface="Agency FB" panose="020B0503020202020204" pitchFamily="34" charset="0"/>
              </a:rPr>
              <a:t>RA_total</a:t>
            </a:r>
            <a:r>
              <a:rPr lang="en-US" sz="2200" dirty="0">
                <a:latin typeface="Agency FB" panose="020B0503020202020204" pitchFamily="34" charset="0"/>
              </a:rPr>
              <a:t>, </a:t>
            </a:r>
            <a:r>
              <a:rPr lang="en-US" sz="2200" dirty="0" err="1">
                <a:latin typeface="Agency FB" panose="020B0503020202020204" pitchFamily="34" charset="0"/>
              </a:rPr>
              <a:t>PBC_total</a:t>
            </a:r>
            <a:r>
              <a:rPr lang="en-US" sz="2200" dirty="0">
                <a:latin typeface="Agency FB" panose="020B0503020202020204" pitchFamily="34" charset="0"/>
              </a:rPr>
              <a:t>, etc.),</a:t>
            </a:r>
          </a:p>
          <a:p>
            <a:br>
              <a:rPr lang="en-US" sz="2200" dirty="0">
                <a:latin typeface="Agency FB" panose="020B0503020202020204" pitchFamily="34" charset="0"/>
              </a:rPr>
            </a:br>
            <a:r>
              <a:rPr lang="en-US" sz="2200" dirty="0">
                <a:latin typeface="Agency FB" panose="020B0503020202020204" pitchFamily="34" charset="0"/>
              </a:rPr>
              <a:t>- Recommend treatment options (e.g., capping, log transform)</a:t>
            </a:r>
          </a:p>
          <a:p>
            <a:endParaRPr lang="en-US" sz="2200" dirty="0">
              <a:latin typeface="Agency FB" panose="020B0503020202020204" pitchFamily="34" charset="0"/>
            </a:endParaRPr>
          </a:p>
          <a:p>
            <a:r>
              <a:rPr lang="en-US" sz="1200" dirty="0">
                <a:latin typeface="Agency FB" panose="020B0503020202020204" pitchFamily="34" charset="0"/>
              </a:rPr>
              <a:t>- </a:t>
            </a:r>
            <a:r>
              <a:rPr lang="en-US" sz="2200" dirty="0">
                <a:latin typeface="Agency FB" panose="020B0503020202020204" pitchFamily="34" charset="0"/>
              </a:rPr>
              <a:t>Outliers distort many models so cap them to acceptable IQR-based limits to retain data points while reducing extreme value influence.</a:t>
            </a:r>
          </a:p>
          <a:p>
            <a:endParaRPr lang="en-US" sz="1800" dirty="0"/>
          </a:p>
          <a:p>
            <a:endParaRPr lang="en-US" dirty="0"/>
          </a:p>
          <a:p>
            <a:endParaRPr lang="en-KE" dirty="0"/>
          </a:p>
        </p:txBody>
      </p:sp>
    </p:spTree>
    <p:extLst>
      <p:ext uri="{BB962C8B-B14F-4D97-AF65-F5344CB8AC3E}">
        <p14:creationId xmlns:p14="http://schemas.microsoft.com/office/powerpoint/2010/main" val="490451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A8D4-7C17-40EC-A14C-F0CC2118B4AA}"/>
              </a:ext>
            </a:extLst>
          </p:cNvPr>
          <p:cNvSpPr>
            <a:spLocks noGrp="1"/>
          </p:cNvSpPr>
          <p:nvPr>
            <p:ph type="title"/>
          </p:nvPr>
        </p:nvSpPr>
        <p:spPr>
          <a:xfrm>
            <a:off x="1579419" y="624110"/>
            <a:ext cx="9925194" cy="838930"/>
          </a:xfrm>
        </p:spPr>
        <p:txBody>
          <a:bodyPr/>
          <a:lstStyle/>
          <a:p>
            <a:r>
              <a:rPr lang="en-US" dirty="0"/>
              <a:t>Outliers Visualization</a:t>
            </a:r>
            <a:endParaRPr lang="en-KE" dirty="0"/>
          </a:p>
        </p:txBody>
      </p:sp>
      <p:pic>
        <p:nvPicPr>
          <p:cNvPr id="4" name="Content Placeholder 3" descr="output_62_0.png">
            <a:extLst>
              <a:ext uri="{FF2B5EF4-FFF2-40B4-BE49-F238E27FC236}">
                <a16:creationId xmlns:a16="http://schemas.microsoft.com/office/drawing/2014/main" id="{FF822502-D4A3-4823-90BC-C9A920C67A9D}"/>
              </a:ext>
            </a:extLst>
          </p:cNvPr>
          <p:cNvPicPr>
            <a:picLocks noGrp="1" noChangeAspect="1"/>
          </p:cNvPicPr>
          <p:nvPr>
            <p:ph idx="1"/>
          </p:nvPr>
        </p:nvPicPr>
        <p:blipFill>
          <a:blip r:embed="rId2"/>
          <a:stretch>
            <a:fillRect/>
          </a:stretch>
        </p:blipFill>
        <p:spPr>
          <a:xfrm>
            <a:off x="1579419" y="1626523"/>
            <a:ext cx="9750626" cy="5106786"/>
          </a:xfrm>
          <a:prstGeom prst="rect">
            <a:avLst/>
          </a:prstGeom>
        </p:spPr>
      </p:pic>
    </p:spTree>
    <p:extLst>
      <p:ext uri="{BB962C8B-B14F-4D97-AF65-F5344CB8AC3E}">
        <p14:creationId xmlns:p14="http://schemas.microsoft.com/office/powerpoint/2010/main" val="3672633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6851-973B-425E-BB74-A982C94F3419}"/>
              </a:ext>
            </a:extLst>
          </p:cNvPr>
          <p:cNvSpPr>
            <a:spLocks noGrp="1"/>
          </p:cNvSpPr>
          <p:nvPr>
            <p:ph type="title"/>
          </p:nvPr>
        </p:nvSpPr>
        <p:spPr>
          <a:xfrm>
            <a:off x="1711776" y="85053"/>
            <a:ext cx="8911687" cy="1280890"/>
          </a:xfrm>
        </p:spPr>
        <p:txBody>
          <a:bodyPr>
            <a:normAutofit fontScale="90000"/>
          </a:bodyPr>
          <a:lstStyle/>
          <a:p>
            <a:r>
              <a:rPr lang="en-US" b="1" dirty="0">
                <a:latin typeface="Agency FB" panose="020B0503020202020204" pitchFamily="34" charset="0"/>
              </a:rPr>
              <a:t>Feature Engineering (Behavior-Aware)</a:t>
            </a:r>
            <a:br>
              <a:rPr lang="en-US" dirty="0"/>
            </a:br>
            <a:br>
              <a:rPr lang="en-US" sz="1800" dirty="0">
                <a:latin typeface="Agency FB" panose="020B0503020202020204" pitchFamily="34" charset="0"/>
              </a:rPr>
            </a:br>
            <a:r>
              <a:rPr lang="en-US" sz="1800" dirty="0">
                <a:latin typeface="Agency FB" panose="020B0503020202020204" pitchFamily="34" charset="0"/>
              </a:rPr>
              <a:t>- To create aggregate scores from grouped psychological indicators</a:t>
            </a:r>
            <a:br>
              <a:rPr lang="en-US" dirty="0"/>
            </a:br>
            <a:endParaRPr lang="en-KE" dirty="0"/>
          </a:p>
        </p:txBody>
      </p:sp>
      <p:pic>
        <p:nvPicPr>
          <p:cNvPr id="4" name="Content Placeholder 3" descr="output_68_2.png">
            <a:extLst>
              <a:ext uri="{FF2B5EF4-FFF2-40B4-BE49-F238E27FC236}">
                <a16:creationId xmlns:a16="http://schemas.microsoft.com/office/drawing/2014/main" id="{730589BB-DE64-4022-82EF-60F44B1E00B5}"/>
              </a:ext>
            </a:extLst>
          </p:cNvPr>
          <p:cNvPicPr>
            <a:picLocks noGrp="1" noChangeAspect="1"/>
          </p:cNvPicPr>
          <p:nvPr>
            <p:ph idx="1"/>
          </p:nvPr>
        </p:nvPicPr>
        <p:blipFill>
          <a:blip r:embed="rId2"/>
          <a:stretch>
            <a:fillRect/>
          </a:stretch>
        </p:blipFill>
        <p:spPr>
          <a:xfrm>
            <a:off x="791594" y="1256607"/>
            <a:ext cx="5725160" cy="3778250"/>
          </a:xfrm>
          <a:prstGeom prst="rect">
            <a:avLst/>
          </a:prstGeom>
        </p:spPr>
      </p:pic>
      <p:pic>
        <p:nvPicPr>
          <p:cNvPr id="5" name="Picture 4" descr="output_68_1.png">
            <a:extLst>
              <a:ext uri="{FF2B5EF4-FFF2-40B4-BE49-F238E27FC236}">
                <a16:creationId xmlns:a16="http://schemas.microsoft.com/office/drawing/2014/main" id="{0CF13935-B34A-4F64-AAAE-E66425938A85}"/>
              </a:ext>
            </a:extLst>
          </p:cNvPr>
          <p:cNvPicPr>
            <a:picLocks noChangeAspect="1"/>
          </p:cNvPicPr>
          <p:nvPr/>
        </p:nvPicPr>
        <p:blipFill>
          <a:blip r:embed="rId3"/>
          <a:stretch>
            <a:fillRect/>
          </a:stretch>
        </p:blipFill>
        <p:spPr>
          <a:xfrm>
            <a:off x="6575367" y="911745"/>
            <a:ext cx="5317930" cy="4123112"/>
          </a:xfrm>
          <a:prstGeom prst="rect">
            <a:avLst/>
          </a:prstGeom>
        </p:spPr>
      </p:pic>
      <p:sp>
        <p:nvSpPr>
          <p:cNvPr id="6" name="Rectangle 5">
            <a:extLst>
              <a:ext uri="{FF2B5EF4-FFF2-40B4-BE49-F238E27FC236}">
                <a16:creationId xmlns:a16="http://schemas.microsoft.com/office/drawing/2014/main" id="{2AA80F7A-41A8-4C67-A52B-AF209D5B2C0D}"/>
              </a:ext>
            </a:extLst>
          </p:cNvPr>
          <p:cNvSpPr/>
          <p:nvPr/>
        </p:nvSpPr>
        <p:spPr>
          <a:xfrm>
            <a:off x="903316" y="5053886"/>
            <a:ext cx="10779722" cy="16153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latin typeface="Agency FB" panose="020B0503020202020204" pitchFamily="34" charset="0"/>
              </a:rPr>
              <a:t>The feature engineering and visualization above is significant because it transforms raw psychological inputs into meaningful, aggregated indicators like </a:t>
            </a:r>
            <a:r>
              <a:rPr lang="en-US" dirty="0" err="1">
                <a:latin typeface="Agency FB" panose="020B0503020202020204" pitchFamily="34" charset="0"/>
              </a:rPr>
              <a:t>RA_total</a:t>
            </a:r>
            <a:r>
              <a:rPr lang="en-US" dirty="0">
                <a:latin typeface="Agency FB" panose="020B0503020202020204" pitchFamily="34" charset="0"/>
              </a:rPr>
              <a:t>, </a:t>
            </a:r>
            <a:r>
              <a:rPr lang="en-US" dirty="0" err="1">
                <a:latin typeface="Agency FB" panose="020B0503020202020204" pitchFamily="34" charset="0"/>
              </a:rPr>
              <a:t>PBC_total</a:t>
            </a:r>
            <a:r>
              <a:rPr lang="en-US" dirty="0">
                <a:latin typeface="Agency FB" panose="020B0503020202020204" pitchFamily="34" charset="0"/>
              </a:rPr>
              <a:t>, and interaction terms such as BI_PBC. This enhances signal strength, captures complex behavioral relationships, and aligns with CRISP-DM best practices. The resulting features improve model interpretability and predictive power, while visualizations help identify outliers and guide data preprocessing decisions. Overall, this step is crucial for building a robust, insightful, and stakeholder-friendly machine learning model.</a:t>
            </a:r>
          </a:p>
        </p:txBody>
      </p:sp>
    </p:spTree>
    <p:extLst>
      <p:ext uri="{BB962C8B-B14F-4D97-AF65-F5344CB8AC3E}">
        <p14:creationId xmlns:p14="http://schemas.microsoft.com/office/powerpoint/2010/main" val="123871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9D457-851B-4C66-9D01-BAC8F0B88EFD}"/>
              </a:ext>
            </a:extLst>
          </p:cNvPr>
          <p:cNvSpPr>
            <a:spLocks noGrp="1"/>
          </p:cNvSpPr>
          <p:nvPr>
            <p:ph idx="1"/>
          </p:nvPr>
        </p:nvSpPr>
        <p:spPr>
          <a:xfrm>
            <a:off x="1638300" y="173379"/>
            <a:ext cx="8915400" cy="2395254"/>
          </a:xfrm>
        </p:spPr>
        <p:txBody>
          <a:bodyPr/>
          <a:lstStyle/>
          <a:p>
            <a:r>
              <a:rPr lang="en-US" b="1" dirty="0">
                <a:latin typeface="Agency FB" panose="020B0503020202020204" pitchFamily="34" charset="0"/>
              </a:rPr>
              <a:t>Multicollinearity Check (VIF)</a:t>
            </a:r>
            <a:endParaRPr lang="en-US" dirty="0">
              <a:latin typeface="Agency FB" panose="020B0503020202020204" pitchFamily="34" charset="0"/>
            </a:endParaRPr>
          </a:p>
          <a:p>
            <a:r>
              <a:rPr lang="en-US" dirty="0">
                <a:latin typeface="Agency FB" panose="020B0503020202020204" pitchFamily="34" charset="0"/>
              </a:rPr>
              <a:t>This is to check for multicollinearity among numeric variables to prevent model instability and distorted coefficients.</a:t>
            </a:r>
          </a:p>
          <a:p>
            <a:r>
              <a:rPr lang="en-US" b="1" dirty="0">
                <a:latin typeface="Agency FB" panose="020B0503020202020204" pitchFamily="34" charset="0"/>
              </a:rPr>
              <a:t>Train-Test Split</a:t>
            </a:r>
            <a:endParaRPr lang="en-US" dirty="0">
              <a:latin typeface="Agency FB" panose="020B0503020202020204" pitchFamily="34" charset="0"/>
            </a:endParaRPr>
          </a:p>
          <a:p>
            <a:r>
              <a:rPr lang="en-US" dirty="0">
                <a:latin typeface="Agency FB" panose="020B0503020202020204" pitchFamily="34" charset="0"/>
              </a:rPr>
              <a:t>This is to preserve class balance using stratified sampling to ensure fair performance measurement on unseen data</a:t>
            </a:r>
          </a:p>
          <a:p>
            <a:endParaRPr lang="en-KE" dirty="0"/>
          </a:p>
        </p:txBody>
      </p:sp>
      <p:pic>
        <p:nvPicPr>
          <p:cNvPr id="4" name="Picture 3" descr="output_73_0.png">
            <a:extLst>
              <a:ext uri="{FF2B5EF4-FFF2-40B4-BE49-F238E27FC236}">
                <a16:creationId xmlns:a16="http://schemas.microsoft.com/office/drawing/2014/main" id="{5EA6F732-C76E-4045-8F0C-3BF5308D1905}"/>
              </a:ext>
            </a:extLst>
          </p:cNvPr>
          <p:cNvPicPr>
            <a:picLocks noChangeAspect="1"/>
          </p:cNvPicPr>
          <p:nvPr/>
        </p:nvPicPr>
        <p:blipFill>
          <a:blip r:embed="rId2"/>
          <a:stretch>
            <a:fillRect/>
          </a:stretch>
        </p:blipFill>
        <p:spPr>
          <a:xfrm>
            <a:off x="1638301" y="2460567"/>
            <a:ext cx="5311140" cy="4114799"/>
          </a:xfrm>
          <a:prstGeom prst="rect">
            <a:avLst/>
          </a:prstGeom>
        </p:spPr>
      </p:pic>
      <p:sp>
        <p:nvSpPr>
          <p:cNvPr id="5" name="Rectangle 4">
            <a:extLst>
              <a:ext uri="{FF2B5EF4-FFF2-40B4-BE49-F238E27FC236}">
                <a16:creationId xmlns:a16="http://schemas.microsoft.com/office/drawing/2014/main" id="{598547E1-C85D-4D5A-9385-176F8B825D7A}"/>
              </a:ext>
            </a:extLst>
          </p:cNvPr>
          <p:cNvSpPr/>
          <p:nvPr/>
        </p:nvSpPr>
        <p:spPr>
          <a:xfrm>
            <a:off x="7398327" y="2477193"/>
            <a:ext cx="4580313" cy="42074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050" dirty="0">
                <a:latin typeface="Agency FB" panose="020B0503020202020204" pitchFamily="34" charset="0"/>
              </a:rPr>
              <a:t>We ran a regression model to understand which factors most influence people’s ability to reach their financial goals (</a:t>
            </a:r>
            <a:r>
              <a:rPr lang="en-US" sz="1050" dirty="0" err="1">
                <a:latin typeface="Agency FB" panose="020B0503020202020204" pitchFamily="34" charset="0"/>
              </a:rPr>
              <a:t>GOAL_scaled</a:t>
            </a:r>
            <a:r>
              <a:rPr lang="en-US" sz="1050" dirty="0">
                <a:latin typeface="Agency FB" panose="020B0503020202020204" pitchFamily="34" charset="0"/>
              </a:rPr>
              <a:t>). Then we visualized:</a:t>
            </a:r>
          </a:p>
          <a:p>
            <a:br>
              <a:rPr lang="en-US" sz="1050" dirty="0">
                <a:latin typeface="Agency FB" panose="020B0503020202020204" pitchFamily="34" charset="0"/>
              </a:rPr>
            </a:br>
            <a:r>
              <a:rPr lang="en-US" sz="1050" dirty="0">
                <a:latin typeface="Agency FB" panose="020B0503020202020204" pitchFamily="34" charset="0"/>
              </a:rPr>
              <a:t>- How much each factor affects the goal (via coefficients)</a:t>
            </a:r>
          </a:p>
          <a:p>
            <a:br>
              <a:rPr lang="en-US" sz="1050" dirty="0">
                <a:latin typeface="Agency FB" panose="020B0503020202020204" pitchFamily="34" charset="0"/>
              </a:rPr>
            </a:br>
            <a:r>
              <a:rPr lang="en-US" sz="1050" dirty="0">
                <a:latin typeface="Agency FB" panose="020B0503020202020204" pitchFamily="34" charset="0"/>
              </a:rPr>
              <a:t>- How statistically reliable that effect is (via p-values)</a:t>
            </a:r>
          </a:p>
          <a:p>
            <a:br>
              <a:rPr lang="en-US" sz="1050" dirty="0">
                <a:latin typeface="Agency FB" panose="020B0503020202020204" pitchFamily="34" charset="0"/>
              </a:rPr>
            </a:br>
            <a:r>
              <a:rPr lang="en-US" sz="1050" b="1" dirty="0">
                <a:latin typeface="Agency FB" panose="020B0503020202020204" pitchFamily="34" charset="0"/>
              </a:rPr>
              <a:t>Key Findings:</a:t>
            </a:r>
            <a:endParaRPr lang="en-US" sz="1050" dirty="0">
              <a:latin typeface="Agency FB" panose="020B0503020202020204" pitchFamily="34" charset="0"/>
            </a:endParaRPr>
          </a:p>
          <a:p>
            <a:br>
              <a:rPr lang="en-US" sz="1050" dirty="0">
                <a:latin typeface="Agency FB" panose="020B0503020202020204" pitchFamily="34" charset="0"/>
              </a:rPr>
            </a:br>
            <a:r>
              <a:rPr lang="en-US" sz="1050" dirty="0">
                <a:latin typeface="Agency FB" panose="020B0503020202020204" pitchFamily="34" charset="0"/>
              </a:rPr>
              <a:t>- Some psychological traits like RP2 (planning), PBC3 (control), and FQPB (frequency of planning behavior) showed strong, reliable impact.</a:t>
            </a:r>
          </a:p>
          <a:p>
            <a:br>
              <a:rPr lang="en-US" sz="1050" dirty="0">
                <a:latin typeface="Agency FB" panose="020B0503020202020204" pitchFamily="34" charset="0"/>
              </a:rPr>
            </a:br>
            <a:r>
              <a:rPr lang="en-US" sz="1050" dirty="0">
                <a:latin typeface="Agency FB" panose="020B0503020202020204" pitchFamily="34" charset="0"/>
              </a:rPr>
              <a:t>- A few features had large effects but weren’t statistically significant — meaning we can’t trust those signals yet.</a:t>
            </a:r>
          </a:p>
          <a:p>
            <a:br>
              <a:rPr lang="en-US" sz="1050" dirty="0">
                <a:latin typeface="Agency FB" panose="020B0503020202020204" pitchFamily="34" charset="0"/>
              </a:rPr>
            </a:br>
            <a:r>
              <a:rPr lang="en-US" sz="1050" b="1" dirty="0">
                <a:latin typeface="Agency FB" panose="020B0503020202020204" pitchFamily="34" charset="0"/>
              </a:rPr>
              <a:t>Why This Is Useful:</a:t>
            </a:r>
            <a:endParaRPr lang="en-US" sz="1050" dirty="0">
              <a:latin typeface="Agency FB" panose="020B0503020202020204" pitchFamily="34" charset="0"/>
            </a:endParaRPr>
          </a:p>
          <a:p>
            <a:br>
              <a:rPr lang="en-US" sz="1050" dirty="0">
                <a:latin typeface="Agency FB" panose="020B0503020202020204" pitchFamily="34" charset="0"/>
              </a:rPr>
            </a:br>
            <a:r>
              <a:rPr lang="en-US" sz="1050" dirty="0">
                <a:latin typeface="Agency FB" panose="020B0503020202020204" pitchFamily="34" charset="0"/>
              </a:rPr>
              <a:t>- Helps identify which behaviors to target in financial programs or interventions.</a:t>
            </a:r>
          </a:p>
          <a:p>
            <a:br>
              <a:rPr lang="en-US" sz="1050" dirty="0">
                <a:latin typeface="Agency FB" panose="020B0503020202020204" pitchFamily="34" charset="0"/>
              </a:rPr>
            </a:br>
            <a:r>
              <a:rPr lang="en-US" sz="1050" dirty="0">
                <a:latin typeface="Agency FB" panose="020B0503020202020204" pitchFamily="34" charset="0"/>
              </a:rPr>
              <a:t>- Makes the model explainable to both technical and non-technical audiences.</a:t>
            </a:r>
          </a:p>
          <a:p>
            <a:br>
              <a:rPr lang="en-US" sz="1050" dirty="0">
                <a:latin typeface="Agency FB" panose="020B0503020202020204" pitchFamily="34" charset="0"/>
              </a:rPr>
            </a:br>
            <a:r>
              <a:rPr lang="en-US" sz="1050" dirty="0">
                <a:latin typeface="Agency FB" panose="020B0503020202020204" pitchFamily="34" charset="0"/>
              </a:rPr>
              <a:t>- Supports evidence-based decision-making instead of guesswork</a:t>
            </a:r>
          </a:p>
        </p:txBody>
      </p:sp>
    </p:spTree>
    <p:extLst>
      <p:ext uri="{BB962C8B-B14F-4D97-AF65-F5344CB8AC3E}">
        <p14:creationId xmlns:p14="http://schemas.microsoft.com/office/powerpoint/2010/main" val="3059003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D143-D133-4554-A104-BAE2C0CFB151}"/>
              </a:ext>
            </a:extLst>
          </p:cNvPr>
          <p:cNvSpPr>
            <a:spLocks noGrp="1"/>
          </p:cNvSpPr>
          <p:nvPr>
            <p:ph type="title"/>
          </p:nvPr>
        </p:nvSpPr>
        <p:spPr>
          <a:xfrm>
            <a:off x="1637607" y="624110"/>
            <a:ext cx="9867005" cy="1280890"/>
          </a:xfrm>
        </p:spPr>
        <p:txBody>
          <a:bodyPr>
            <a:normAutofit fontScale="90000"/>
          </a:bodyPr>
          <a:lstStyle/>
          <a:p>
            <a:r>
              <a:rPr lang="en-US" b="1" dirty="0">
                <a:latin typeface="Agency FB" panose="020B0503020202020204" pitchFamily="34" charset="0"/>
              </a:rPr>
              <a:t>Modeling</a:t>
            </a:r>
            <a:br>
              <a:rPr lang="en-US" dirty="0">
                <a:latin typeface="Agency FB" panose="020B0503020202020204" pitchFamily="34" charset="0"/>
              </a:rPr>
            </a:br>
            <a:r>
              <a:rPr lang="en-US" sz="2200" dirty="0">
                <a:latin typeface="Agency FB" panose="020B0503020202020204" pitchFamily="34" charset="0"/>
              </a:rPr>
              <a:t>Objective: Predict GOAL achievement using relevant behavioral and demographic indicators.</a:t>
            </a:r>
            <a:br>
              <a:rPr lang="en-US" sz="2200" dirty="0"/>
            </a:br>
            <a:endParaRPr lang="en-KE" dirty="0"/>
          </a:p>
        </p:txBody>
      </p:sp>
      <p:sp>
        <p:nvSpPr>
          <p:cNvPr id="3" name="Content Placeholder 2">
            <a:extLst>
              <a:ext uri="{FF2B5EF4-FFF2-40B4-BE49-F238E27FC236}">
                <a16:creationId xmlns:a16="http://schemas.microsoft.com/office/drawing/2014/main" id="{266DD703-B0FD-4027-BE20-66CD28609C74}"/>
              </a:ext>
            </a:extLst>
          </p:cNvPr>
          <p:cNvSpPr>
            <a:spLocks noGrp="1"/>
          </p:cNvSpPr>
          <p:nvPr>
            <p:ph idx="1"/>
          </p:nvPr>
        </p:nvSpPr>
        <p:spPr>
          <a:xfrm>
            <a:off x="789710" y="2133600"/>
            <a:ext cx="3998422" cy="4225636"/>
          </a:xfrm>
        </p:spPr>
        <p:txBody>
          <a:bodyPr>
            <a:normAutofit fontScale="92500" lnSpcReduction="20000"/>
          </a:bodyPr>
          <a:lstStyle/>
          <a:p>
            <a:r>
              <a:rPr lang="en-US" sz="2000" b="1" dirty="0">
                <a:latin typeface="Agency FB" panose="020B0503020202020204" pitchFamily="34" charset="0"/>
              </a:rPr>
              <a:t> Split the Data</a:t>
            </a:r>
            <a:endParaRPr lang="en-US" sz="2000" dirty="0">
              <a:latin typeface="Agency FB" panose="020B0503020202020204" pitchFamily="34" charset="0"/>
            </a:endParaRPr>
          </a:p>
          <a:p>
            <a:pPr marL="0" indent="0">
              <a:buNone/>
            </a:pPr>
            <a:r>
              <a:rPr lang="en-US" sz="2000" dirty="0">
                <a:latin typeface="Agency FB" panose="020B0503020202020204" pitchFamily="34" charset="0"/>
              </a:rPr>
              <a:t>This involves</a:t>
            </a:r>
          </a:p>
          <a:p>
            <a:r>
              <a:rPr lang="en-US" sz="2000" dirty="0">
                <a:latin typeface="Agency FB" panose="020B0503020202020204" pitchFamily="34" charset="0"/>
              </a:rPr>
              <a:t>- Selecting the relevant features (drop IDs, raw categorical duplicates, and unscaled target).</a:t>
            </a:r>
          </a:p>
          <a:p>
            <a:r>
              <a:rPr lang="en-US" sz="2000" dirty="0">
                <a:latin typeface="Agency FB" panose="020B0503020202020204" pitchFamily="34" charset="0"/>
              </a:rPr>
              <a:t>- </a:t>
            </a:r>
            <a:r>
              <a:rPr lang="en-US" sz="2000" dirty="0" err="1">
                <a:latin typeface="Agency FB" panose="020B0503020202020204" pitchFamily="34" charset="0"/>
              </a:rPr>
              <a:t>Spliting</a:t>
            </a:r>
            <a:r>
              <a:rPr lang="en-US" sz="2000" dirty="0">
                <a:latin typeface="Agency FB" panose="020B0503020202020204" pitchFamily="34" charset="0"/>
              </a:rPr>
              <a:t> into train/test (e.g., 80/20 split).</a:t>
            </a:r>
          </a:p>
          <a:p>
            <a:r>
              <a:rPr lang="en-US" sz="2000" dirty="0">
                <a:latin typeface="Agency FB" panose="020B0503020202020204" pitchFamily="34" charset="0"/>
              </a:rPr>
              <a:t>- Scaling or encode any remaining needed features.</a:t>
            </a:r>
          </a:p>
          <a:p>
            <a:pPr marL="0" indent="0">
              <a:buNone/>
            </a:pPr>
            <a:r>
              <a:rPr lang="en-US" b="1" dirty="0">
                <a:latin typeface="Agency FB" panose="020B0503020202020204" pitchFamily="34" charset="0"/>
              </a:rPr>
              <a:t>Outcome : </a:t>
            </a:r>
            <a:endParaRPr lang="en-US" dirty="0">
              <a:latin typeface="Agency FB" panose="020B0503020202020204" pitchFamily="34" charset="0"/>
            </a:endParaRPr>
          </a:p>
          <a:p>
            <a:pPr marL="0" indent="0">
              <a:buNone/>
            </a:pPr>
            <a:br>
              <a:rPr lang="en-US" dirty="0">
                <a:latin typeface="Agency FB" panose="020B0503020202020204" pitchFamily="34" charset="0"/>
              </a:rPr>
            </a:br>
            <a:r>
              <a:rPr lang="en-US" dirty="0">
                <a:latin typeface="Agency FB" panose="020B0503020202020204" pitchFamily="34" charset="0"/>
              </a:rPr>
              <a:t>- Training Set: 338 samples</a:t>
            </a:r>
          </a:p>
          <a:p>
            <a:r>
              <a:rPr lang="en-US" dirty="0">
                <a:latin typeface="Agency FB" panose="020B0503020202020204" pitchFamily="34" charset="0"/>
              </a:rPr>
              <a:t>- Test Set: 85 samples</a:t>
            </a:r>
          </a:p>
          <a:p>
            <a:r>
              <a:rPr lang="en-US" dirty="0">
                <a:latin typeface="Agency FB" panose="020B0503020202020204" pitchFamily="34" charset="0"/>
              </a:rPr>
              <a:t>- Modeling Features: 31 numeric predictors (all transformed and encoded)</a:t>
            </a:r>
          </a:p>
          <a:p>
            <a:endParaRPr lang="en-US" sz="2000" dirty="0">
              <a:latin typeface="Agency FB" panose="020B0503020202020204" pitchFamily="34" charset="0"/>
            </a:endParaRPr>
          </a:p>
          <a:p>
            <a:endParaRPr lang="en-KE" sz="1400" dirty="0">
              <a:latin typeface="Agency FB" panose="020B0503020202020204" pitchFamily="34" charset="0"/>
            </a:endParaRPr>
          </a:p>
        </p:txBody>
      </p:sp>
      <p:pic>
        <p:nvPicPr>
          <p:cNvPr id="5" name="Picture 4" descr="output_68_1.png">
            <a:extLst>
              <a:ext uri="{FF2B5EF4-FFF2-40B4-BE49-F238E27FC236}">
                <a16:creationId xmlns:a16="http://schemas.microsoft.com/office/drawing/2014/main" id="{759E04D2-7E2A-40E5-B1D2-77649DADCB5C}"/>
              </a:ext>
            </a:extLst>
          </p:cNvPr>
          <p:cNvPicPr>
            <a:picLocks noChangeAspect="1"/>
          </p:cNvPicPr>
          <p:nvPr/>
        </p:nvPicPr>
        <p:blipFill>
          <a:blip r:embed="rId2"/>
          <a:stretch>
            <a:fillRect/>
          </a:stretch>
        </p:blipFill>
        <p:spPr>
          <a:xfrm>
            <a:off x="4713316" y="2133600"/>
            <a:ext cx="7124008" cy="4225636"/>
          </a:xfrm>
          <a:prstGeom prst="rect">
            <a:avLst/>
          </a:prstGeom>
        </p:spPr>
      </p:pic>
    </p:spTree>
    <p:extLst>
      <p:ext uri="{BB962C8B-B14F-4D97-AF65-F5344CB8AC3E}">
        <p14:creationId xmlns:p14="http://schemas.microsoft.com/office/powerpoint/2010/main" val="3754850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DC68C-80C8-41E6-8029-3219F5E8C05B}"/>
              </a:ext>
            </a:extLst>
          </p:cNvPr>
          <p:cNvSpPr>
            <a:spLocks noGrp="1"/>
          </p:cNvSpPr>
          <p:nvPr>
            <p:ph type="title"/>
          </p:nvPr>
        </p:nvSpPr>
        <p:spPr>
          <a:xfrm>
            <a:off x="2434983" y="258350"/>
            <a:ext cx="8329999" cy="597861"/>
          </a:xfrm>
        </p:spPr>
        <p:txBody>
          <a:bodyPr>
            <a:normAutofit fontScale="90000"/>
          </a:bodyPr>
          <a:lstStyle/>
          <a:p>
            <a:r>
              <a:rPr lang="en-US" b="1" dirty="0">
                <a:latin typeface="Agency FB" panose="020B0503020202020204" pitchFamily="34" charset="0"/>
              </a:rPr>
              <a:t>Train &amp; Evaluate Linear Regression (Baseline Model)</a:t>
            </a:r>
            <a:br>
              <a:rPr lang="en-US" dirty="0">
                <a:latin typeface="Agency FB" panose="020B0503020202020204" pitchFamily="34" charset="0"/>
              </a:rPr>
            </a:br>
            <a:endParaRPr lang="en-KE" dirty="0">
              <a:latin typeface="Agency FB" panose="020B0503020202020204" pitchFamily="34" charset="0"/>
            </a:endParaRPr>
          </a:p>
        </p:txBody>
      </p:sp>
      <p:sp>
        <p:nvSpPr>
          <p:cNvPr id="3" name="Content Placeholder 2">
            <a:extLst>
              <a:ext uri="{FF2B5EF4-FFF2-40B4-BE49-F238E27FC236}">
                <a16:creationId xmlns:a16="http://schemas.microsoft.com/office/drawing/2014/main" id="{AC8AF2A3-E830-41D3-8D33-6D01FFE53035}"/>
              </a:ext>
            </a:extLst>
          </p:cNvPr>
          <p:cNvSpPr>
            <a:spLocks noGrp="1"/>
          </p:cNvSpPr>
          <p:nvPr>
            <p:ph idx="1"/>
          </p:nvPr>
        </p:nvSpPr>
        <p:spPr>
          <a:xfrm>
            <a:off x="1367242" y="856211"/>
            <a:ext cx="4326977" cy="2327563"/>
          </a:xfrm>
        </p:spPr>
        <p:txBody>
          <a:bodyPr>
            <a:normAutofit/>
          </a:bodyPr>
          <a:lstStyle/>
          <a:p>
            <a:pPr marL="0" indent="0">
              <a:buNone/>
            </a:pPr>
            <a:r>
              <a:rPr lang="en-US" dirty="0">
                <a:latin typeface="Agency FB" panose="020B0503020202020204" pitchFamily="34" charset="0"/>
              </a:rPr>
              <a:t>Fitting a Linear Regression model to evaluate using: </a:t>
            </a:r>
          </a:p>
          <a:p>
            <a:r>
              <a:rPr lang="en-US" dirty="0">
                <a:latin typeface="Agency FB" panose="020B0503020202020204" pitchFamily="34" charset="0"/>
              </a:rPr>
              <a:t>- R² (explained variance)</a:t>
            </a:r>
          </a:p>
          <a:p>
            <a:r>
              <a:rPr lang="en-US" dirty="0">
                <a:latin typeface="Agency FB" panose="020B0503020202020204" pitchFamily="34" charset="0"/>
              </a:rPr>
              <a:t>- MAE (Mean Absolute Error)</a:t>
            </a:r>
          </a:p>
          <a:p>
            <a:r>
              <a:rPr lang="en-US" dirty="0">
                <a:latin typeface="Agency FB" panose="020B0503020202020204" pitchFamily="34" charset="0"/>
              </a:rPr>
              <a:t>- RMSE (Root Mean Squared Error)</a:t>
            </a:r>
          </a:p>
          <a:p>
            <a:r>
              <a:rPr lang="en-US" dirty="0">
                <a:latin typeface="Agency FB" panose="020B0503020202020204" pitchFamily="34" charset="0"/>
              </a:rPr>
              <a:t>Then plotting predicted vs actual for visual intuition.</a:t>
            </a:r>
          </a:p>
          <a:p>
            <a:endParaRPr lang="en-KE" dirty="0"/>
          </a:p>
        </p:txBody>
      </p:sp>
      <p:pic>
        <p:nvPicPr>
          <p:cNvPr id="5" name="Picture 4">
            <a:extLst>
              <a:ext uri="{FF2B5EF4-FFF2-40B4-BE49-F238E27FC236}">
                <a16:creationId xmlns:a16="http://schemas.microsoft.com/office/drawing/2014/main" id="{6083E6C8-E4D4-46B5-A6E8-7F9C4567E079}"/>
              </a:ext>
            </a:extLst>
          </p:cNvPr>
          <p:cNvPicPr>
            <a:picLocks noChangeAspect="1"/>
          </p:cNvPicPr>
          <p:nvPr/>
        </p:nvPicPr>
        <p:blipFill>
          <a:blip r:embed="rId2"/>
          <a:stretch>
            <a:fillRect/>
          </a:stretch>
        </p:blipFill>
        <p:spPr>
          <a:xfrm>
            <a:off x="1084609" y="3185889"/>
            <a:ext cx="5124998" cy="3070167"/>
          </a:xfrm>
          <a:prstGeom prst="rect">
            <a:avLst/>
          </a:prstGeom>
        </p:spPr>
      </p:pic>
      <p:pic>
        <p:nvPicPr>
          <p:cNvPr id="6" name="Picture 5" descr="output_94_0.png">
            <a:extLst>
              <a:ext uri="{FF2B5EF4-FFF2-40B4-BE49-F238E27FC236}">
                <a16:creationId xmlns:a16="http://schemas.microsoft.com/office/drawing/2014/main" id="{AB82E1BC-FC10-49B7-A485-38B0860E41F5}"/>
              </a:ext>
            </a:extLst>
          </p:cNvPr>
          <p:cNvPicPr>
            <a:picLocks noChangeAspect="1"/>
          </p:cNvPicPr>
          <p:nvPr/>
        </p:nvPicPr>
        <p:blipFill>
          <a:blip r:embed="rId3"/>
          <a:stretch>
            <a:fillRect/>
          </a:stretch>
        </p:blipFill>
        <p:spPr>
          <a:xfrm>
            <a:off x="5918661" y="856211"/>
            <a:ext cx="6012873" cy="2759825"/>
          </a:xfrm>
          <a:prstGeom prst="rect">
            <a:avLst/>
          </a:prstGeom>
        </p:spPr>
      </p:pic>
      <p:sp>
        <p:nvSpPr>
          <p:cNvPr id="7" name="Rectangle 6">
            <a:extLst>
              <a:ext uri="{FF2B5EF4-FFF2-40B4-BE49-F238E27FC236}">
                <a16:creationId xmlns:a16="http://schemas.microsoft.com/office/drawing/2014/main" id="{952B0873-0071-4929-A1EF-CF915A6C0FE8}"/>
              </a:ext>
            </a:extLst>
          </p:cNvPr>
          <p:cNvSpPr/>
          <p:nvPr/>
        </p:nvSpPr>
        <p:spPr>
          <a:xfrm>
            <a:off x="6849687" y="3699164"/>
            <a:ext cx="4987637" cy="29004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600" b="1" dirty="0">
                <a:latin typeface="Agency FB" panose="020B0503020202020204" pitchFamily="34" charset="0"/>
              </a:rPr>
              <a:t>Insignificant Features</a:t>
            </a:r>
            <a:endParaRPr lang="en-US" sz="1600" dirty="0">
              <a:latin typeface="Agency FB" panose="020B0503020202020204" pitchFamily="34" charset="0"/>
            </a:endParaRPr>
          </a:p>
          <a:p>
            <a:r>
              <a:rPr lang="en-US" sz="1600" b="1" dirty="0">
                <a:latin typeface="Agency FB" panose="020B0503020202020204" pitchFamily="34" charset="0"/>
              </a:rPr>
              <a:t>Over 80% of features have p &gt; 0.1, suggesting:</a:t>
            </a:r>
            <a:endParaRPr lang="en-US" sz="1600" dirty="0">
              <a:latin typeface="Agency FB" panose="020B0503020202020204" pitchFamily="34" charset="0"/>
            </a:endParaRPr>
          </a:p>
          <a:p>
            <a:br>
              <a:rPr lang="en-US" sz="1600" dirty="0">
                <a:latin typeface="Agency FB" panose="020B0503020202020204" pitchFamily="34" charset="0"/>
              </a:rPr>
            </a:br>
            <a:r>
              <a:rPr lang="en-US" sz="1600" dirty="0">
                <a:latin typeface="Agency FB" panose="020B0503020202020204" pitchFamily="34" charset="0"/>
              </a:rPr>
              <a:t>- Noise or multicollinearity (e.g., RA1, RA2, RA3, and </a:t>
            </a:r>
            <a:r>
              <a:rPr lang="en-US" sz="1600" dirty="0" err="1">
                <a:latin typeface="Agency FB" panose="020B0503020202020204" pitchFamily="34" charset="0"/>
              </a:rPr>
              <a:t>RA_total_scaled</a:t>
            </a:r>
            <a:r>
              <a:rPr lang="en-US" sz="1600" dirty="0">
                <a:latin typeface="Agency FB" panose="020B0503020202020204" pitchFamily="34" charset="0"/>
              </a:rPr>
              <a:t> all in the model — redundant).</a:t>
            </a:r>
          </a:p>
          <a:p>
            <a:br>
              <a:rPr lang="en-US" sz="1600" dirty="0">
                <a:latin typeface="Agency FB" panose="020B0503020202020204" pitchFamily="34" charset="0"/>
              </a:rPr>
            </a:br>
            <a:r>
              <a:rPr lang="en-US" sz="1600" dirty="0">
                <a:latin typeface="Agency FB" panose="020B0503020202020204" pitchFamily="34" charset="0"/>
              </a:rPr>
              <a:t>- Scaling artifacts : </a:t>
            </a:r>
            <a:r>
              <a:rPr lang="en-US" sz="1600" dirty="0" err="1">
                <a:latin typeface="Agency FB" panose="020B0503020202020204" pitchFamily="34" charset="0"/>
              </a:rPr>
              <a:t>RA_total_scaled</a:t>
            </a:r>
            <a:r>
              <a:rPr lang="en-US" sz="1600" dirty="0">
                <a:latin typeface="Agency FB" panose="020B0503020202020204" pitchFamily="34" charset="0"/>
              </a:rPr>
              <a:t>, </a:t>
            </a:r>
            <a:r>
              <a:rPr lang="en-US" sz="1600" dirty="0" err="1">
                <a:latin typeface="Agency FB" panose="020B0503020202020204" pitchFamily="34" charset="0"/>
              </a:rPr>
              <a:t>PBC_total_scaled</a:t>
            </a:r>
            <a:r>
              <a:rPr lang="en-US" sz="1600" dirty="0">
                <a:latin typeface="Agency FB" panose="020B0503020202020204" pitchFamily="34" charset="0"/>
              </a:rPr>
              <a:t>, etc. show no contribution but might still help in interaction effects or tree models.</a:t>
            </a:r>
          </a:p>
          <a:p>
            <a:br>
              <a:rPr lang="en-US" sz="1600" dirty="0">
                <a:latin typeface="Agency FB" panose="020B0503020202020204" pitchFamily="34" charset="0"/>
              </a:rPr>
            </a:br>
            <a:r>
              <a:rPr lang="en-US" sz="1600" dirty="0">
                <a:latin typeface="Agency FB" panose="020B0503020202020204" pitchFamily="34" charset="0"/>
              </a:rPr>
              <a:t>- Redundant encodings : </a:t>
            </a:r>
            <a:r>
              <a:rPr lang="en-US" sz="1600" dirty="0" err="1">
                <a:latin typeface="Agency FB" panose="020B0503020202020204" pitchFamily="34" charset="0"/>
              </a:rPr>
              <a:t>GENDER_encoded</a:t>
            </a:r>
            <a:r>
              <a:rPr lang="en-US" sz="1600" dirty="0">
                <a:latin typeface="Agency FB" panose="020B0503020202020204" pitchFamily="34" charset="0"/>
              </a:rPr>
              <a:t>, </a:t>
            </a:r>
            <a:r>
              <a:rPr lang="en-US" sz="1600" dirty="0" err="1">
                <a:latin typeface="Agency FB" panose="020B0503020202020204" pitchFamily="34" charset="0"/>
              </a:rPr>
              <a:t>MARITAL_STATUS_encoded</a:t>
            </a:r>
            <a:r>
              <a:rPr lang="en-US" sz="1600" dirty="0">
                <a:latin typeface="Agency FB" panose="020B0503020202020204" pitchFamily="34" charset="0"/>
              </a:rPr>
              <a:t>, etc. not adding value here.</a:t>
            </a:r>
          </a:p>
        </p:txBody>
      </p:sp>
    </p:spTree>
    <p:extLst>
      <p:ext uri="{BB962C8B-B14F-4D97-AF65-F5344CB8AC3E}">
        <p14:creationId xmlns:p14="http://schemas.microsoft.com/office/powerpoint/2010/main" val="344793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62B6-3680-4199-8191-6AC3433213EE}"/>
              </a:ext>
            </a:extLst>
          </p:cNvPr>
          <p:cNvSpPr>
            <a:spLocks noGrp="1"/>
          </p:cNvSpPr>
          <p:nvPr>
            <p:ph type="title"/>
          </p:nvPr>
        </p:nvSpPr>
        <p:spPr/>
        <p:txBody>
          <a:bodyPr/>
          <a:lstStyle/>
          <a:p>
            <a:r>
              <a:rPr lang="en-US" dirty="0">
                <a:latin typeface="Agency FB" panose="020B0503020202020204" pitchFamily="34" charset="0"/>
              </a:rPr>
              <a:t>CONTENT</a:t>
            </a:r>
            <a:endParaRPr lang="en-KE" dirty="0">
              <a:latin typeface="Agency FB" panose="020B0503020202020204" pitchFamily="34" charset="0"/>
            </a:endParaRPr>
          </a:p>
        </p:txBody>
      </p:sp>
      <p:sp>
        <p:nvSpPr>
          <p:cNvPr id="3" name="Content Placeholder 2">
            <a:extLst>
              <a:ext uri="{FF2B5EF4-FFF2-40B4-BE49-F238E27FC236}">
                <a16:creationId xmlns:a16="http://schemas.microsoft.com/office/drawing/2014/main" id="{0EB5A844-31BF-4608-BF8C-A8C48A1BCFA2}"/>
              </a:ext>
            </a:extLst>
          </p:cNvPr>
          <p:cNvSpPr>
            <a:spLocks noGrp="1"/>
          </p:cNvSpPr>
          <p:nvPr>
            <p:ph idx="1"/>
          </p:nvPr>
        </p:nvSpPr>
        <p:spPr/>
        <p:txBody>
          <a:bodyPr/>
          <a:lstStyle/>
          <a:p>
            <a:r>
              <a:rPr lang="en-US" dirty="0">
                <a:latin typeface="Agency FB" panose="020B0503020202020204" pitchFamily="34" charset="0"/>
              </a:rPr>
              <a:t>1. Business Understanding</a:t>
            </a:r>
          </a:p>
          <a:p>
            <a:r>
              <a:rPr lang="en-US" dirty="0">
                <a:latin typeface="Agency FB" panose="020B0503020202020204" pitchFamily="34" charset="0"/>
              </a:rPr>
              <a:t>2. Data Understanding</a:t>
            </a:r>
          </a:p>
          <a:p>
            <a:r>
              <a:rPr lang="en-US" dirty="0">
                <a:latin typeface="Agency FB" panose="020B0503020202020204" pitchFamily="34" charset="0"/>
              </a:rPr>
              <a:t>Data Preparation</a:t>
            </a:r>
          </a:p>
          <a:p>
            <a:r>
              <a:rPr lang="en-US" dirty="0">
                <a:latin typeface="Agency FB" panose="020B0503020202020204" pitchFamily="34" charset="0"/>
              </a:rPr>
              <a:t>Modeling</a:t>
            </a:r>
          </a:p>
          <a:p>
            <a:r>
              <a:rPr lang="en-US" dirty="0">
                <a:latin typeface="Agency FB" panose="020B0503020202020204" pitchFamily="34" charset="0"/>
              </a:rPr>
              <a:t>Evaluation</a:t>
            </a:r>
          </a:p>
          <a:p>
            <a:endParaRPr lang="en-US" dirty="0">
              <a:latin typeface="Agency FB" panose="020B0503020202020204" pitchFamily="34" charset="0"/>
            </a:endParaRPr>
          </a:p>
          <a:p>
            <a:endParaRPr lang="en-KE" dirty="0"/>
          </a:p>
        </p:txBody>
      </p:sp>
    </p:spTree>
    <p:extLst>
      <p:ext uri="{BB962C8B-B14F-4D97-AF65-F5344CB8AC3E}">
        <p14:creationId xmlns:p14="http://schemas.microsoft.com/office/powerpoint/2010/main" val="177103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B977-FC7C-4F38-A391-2106AB8193C7}"/>
              </a:ext>
            </a:extLst>
          </p:cNvPr>
          <p:cNvSpPr>
            <a:spLocks noGrp="1"/>
          </p:cNvSpPr>
          <p:nvPr>
            <p:ph type="title"/>
          </p:nvPr>
        </p:nvSpPr>
        <p:spPr>
          <a:xfrm>
            <a:off x="1562147" y="0"/>
            <a:ext cx="8911687" cy="1280890"/>
          </a:xfrm>
        </p:spPr>
        <p:txBody>
          <a:bodyPr>
            <a:normAutofit fontScale="90000"/>
          </a:bodyPr>
          <a:lstStyle/>
          <a:p>
            <a:r>
              <a:rPr lang="en-US" b="1" dirty="0"/>
              <a:t>Ridge &amp; Lasso performance results</a:t>
            </a:r>
            <a:br>
              <a:rPr lang="en-US" dirty="0"/>
            </a:br>
            <a:r>
              <a:rPr lang="en-US" dirty="0"/>
              <a:t> - Ridge and Lasso (to fight multicollinearity)</a:t>
            </a:r>
            <a:br>
              <a:rPr lang="en-US" dirty="0"/>
            </a:br>
            <a:endParaRPr lang="en-KE" dirty="0"/>
          </a:p>
        </p:txBody>
      </p:sp>
      <p:pic>
        <p:nvPicPr>
          <p:cNvPr id="4" name="Content Placeholder 3" descr="output_105_0.png">
            <a:extLst>
              <a:ext uri="{FF2B5EF4-FFF2-40B4-BE49-F238E27FC236}">
                <a16:creationId xmlns:a16="http://schemas.microsoft.com/office/drawing/2014/main" id="{FE1DEE09-76EF-4561-B8A4-B837FBDA3803}"/>
              </a:ext>
            </a:extLst>
          </p:cNvPr>
          <p:cNvPicPr>
            <a:picLocks noGrp="1" noChangeAspect="1"/>
          </p:cNvPicPr>
          <p:nvPr>
            <p:ph idx="1"/>
          </p:nvPr>
        </p:nvPicPr>
        <p:blipFill>
          <a:blip r:embed="rId2"/>
          <a:stretch>
            <a:fillRect/>
          </a:stretch>
        </p:blipFill>
        <p:spPr>
          <a:xfrm>
            <a:off x="1030778" y="1009669"/>
            <a:ext cx="5410200" cy="3352800"/>
          </a:xfrm>
          <a:prstGeom prst="rect">
            <a:avLst/>
          </a:prstGeom>
        </p:spPr>
      </p:pic>
      <p:sp>
        <p:nvSpPr>
          <p:cNvPr id="5" name="Rectangle 4">
            <a:extLst>
              <a:ext uri="{FF2B5EF4-FFF2-40B4-BE49-F238E27FC236}">
                <a16:creationId xmlns:a16="http://schemas.microsoft.com/office/drawing/2014/main" id="{5358322C-226C-4E6F-8BC8-6435B8497FE1}"/>
              </a:ext>
            </a:extLst>
          </p:cNvPr>
          <p:cNvSpPr/>
          <p:nvPr/>
        </p:nvSpPr>
        <p:spPr>
          <a:xfrm>
            <a:off x="1030778" y="4091248"/>
            <a:ext cx="5410199" cy="2308324"/>
          </a:xfrm>
          <a:prstGeom prst="rect">
            <a:avLst/>
          </a:prstGeom>
        </p:spPr>
        <p:txBody>
          <a:bodyPr wrap="square">
            <a:spAutoFit/>
          </a:bodyPr>
          <a:lstStyle/>
          <a:p>
            <a:r>
              <a:rPr lang="en-US" sz="2400" dirty="0">
                <a:latin typeface="Agency FB" panose="020B0503020202020204" pitchFamily="34" charset="0"/>
              </a:rPr>
              <a:t>- Both models exhibited low explanatory power on the dataset, with R² values near zero. Lasso Regression performed slightly better on MAE and RMSE metrics, suggesting better generalization when the number of influential predictors is sparse or when coefficient shrinkage is necessary</a:t>
            </a:r>
            <a:endParaRPr lang="en-US" sz="2400" b="0" dirty="0">
              <a:effectLst/>
              <a:latin typeface="Agency FB" panose="020B0503020202020204" pitchFamily="34" charset="0"/>
            </a:endParaRPr>
          </a:p>
        </p:txBody>
      </p:sp>
      <p:pic>
        <p:nvPicPr>
          <p:cNvPr id="6" name="Picture 5" descr="output_108_1.png">
            <a:extLst>
              <a:ext uri="{FF2B5EF4-FFF2-40B4-BE49-F238E27FC236}">
                <a16:creationId xmlns:a16="http://schemas.microsoft.com/office/drawing/2014/main" id="{5C44AB92-691B-446E-88AA-52DE8AD33D5C}"/>
              </a:ext>
            </a:extLst>
          </p:cNvPr>
          <p:cNvPicPr>
            <a:picLocks noChangeAspect="1"/>
          </p:cNvPicPr>
          <p:nvPr/>
        </p:nvPicPr>
        <p:blipFill>
          <a:blip r:embed="rId3"/>
          <a:stretch>
            <a:fillRect/>
          </a:stretch>
        </p:blipFill>
        <p:spPr>
          <a:xfrm>
            <a:off x="6741420" y="1009669"/>
            <a:ext cx="5162203" cy="3352800"/>
          </a:xfrm>
          <a:prstGeom prst="rect">
            <a:avLst/>
          </a:prstGeom>
        </p:spPr>
      </p:pic>
      <p:sp>
        <p:nvSpPr>
          <p:cNvPr id="7" name="Rectangle 6">
            <a:extLst>
              <a:ext uri="{FF2B5EF4-FFF2-40B4-BE49-F238E27FC236}">
                <a16:creationId xmlns:a16="http://schemas.microsoft.com/office/drawing/2014/main" id="{AA1AC4D2-2760-4C94-831D-ABA83EC8AC9F}"/>
              </a:ext>
            </a:extLst>
          </p:cNvPr>
          <p:cNvSpPr/>
          <p:nvPr/>
        </p:nvSpPr>
        <p:spPr>
          <a:xfrm>
            <a:off x="7065818" y="4467763"/>
            <a:ext cx="4837805" cy="1938992"/>
          </a:xfrm>
          <a:prstGeom prst="rect">
            <a:avLst/>
          </a:prstGeom>
        </p:spPr>
        <p:txBody>
          <a:bodyPr wrap="square">
            <a:spAutoFit/>
          </a:bodyPr>
          <a:lstStyle/>
          <a:p>
            <a:r>
              <a:rPr lang="en-US" sz="2400" dirty="0">
                <a:latin typeface="Agency FB" panose="020B0503020202020204" pitchFamily="34" charset="0"/>
              </a:rPr>
              <a:t>From the above visualization </a:t>
            </a:r>
          </a:p>
          <a:p>
            <a:r>
              <a:rPr lang="en-US" sz="2400" dirty="0">
                <a:latin typeface="Agency FB" panose="020B0503020202020204" pitchFamily="34" charset="0"/>
              </a:rPr>
              <a:t>- Ridge keeps all features but reduces their influence.</a:t>
            </a:r>
          </a:p>
          <a:p>
            <a:r>
              <a:rPr lang="en-US" sz="2400" dirty="0">
                <a:latin typeface="Agency FB" panose="020B0503020202020204" pitchFamily="34" charset="0"/>
              </a:rPr>
              <a:t>- Lasso zeroes out some coefficients entirely — a form of automatic feature selection.</a:t>
            </a:r>
            <a:endParaRPr lang="en-US" sz="2400" b="0" dirty="0">
              <a:effectLst/>
              <a:latin typeface="Agency FB" panose="020B0503020202020204" pitchFamily="34" charset="0"/>
            </a:endParaRPr>
          </a:p>
        </p:txBody>
      </p:sp>
    </p:spTree>
    <p:extLst>
      <p:ext uri="{BB962C8B-B14F-4D97-AF65-F5344CB8AC3E}">
        <p14:creationId xmlns:p14="http://schemas.microsoft.com/office/powerpoint/2010/main" val="827369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1A74-BA06-4658-B2FE-4388FB045DCA}"/>
              </a:ext>
            </a:extLst>
          </p:cNvPr>
          <p:cNvSpPr>
            <a:spLocks noGrp="1"/>
          </p:cNvSpPr>
          <p:nvPr>
            <p:ph type="title"/>
          </p:nvPr>
        </p:nvSpPr>
        <p:spPr>
          <a:xfrm>
            <a:off x="2592925" y="624110"/>
            <a:ext cx="8911687" cy="714239"/>
          </a:xfrm>
        </p:spPr>
        <p:txBody>
          <a:bodyPr>
            <a:normAutofit fontScale="90000"/>
          </a:bodyPr>
          <a:lstStyle/>
          <a:p>
            <a:r>
              <a:rPr lang="en-US" b="1" dirty="0"/>
              <a:t>ROC &amp; confusion matrix visualizations</a:t>
            </a:r>
            <a:br>
              <a:rPr lang="en-US" dirty="0"/>
            </a:br>
            <a:endParaRPr lang="en-KE" dirty="0"/>
          </a:p>
        </p:txBody>
      </p:sp>
      <p:pic>
        <p:nvPicPr>
          <p:cNvPr id="4" name="Content Placeholder 3" descr="output_120_2.png">
            <a:extLst>
              <a:ext uri="{FF2B5EF4-FFF2-40B4-BE49-F238E27FC236}">
                <a16:creationId xmlns:a16="http://schemas.microsoft.com/office/drawing/2014/main" id="{BE4D98E5-71CC-41A0-A524-77F22609DF77}"/>
              </a:ext>
            </a:extLst>
          </p:cNvPr>
          <p:cNvPicPr>
            <a:picLocks noGrp="1" noChangeAspect="1"/>
          </p:cNvPicPr>
          <p:nvPr>
            <p:ph idx="1"/>
          </p:nvPr>
        </p:nvPicPr>
        <p:blipFill>
          <a:blip r:embed="rId2"/>
          <a:stretch>
            <a:fillRect/>
          </a:stretch>
        </p:blipFill>
        <p:spPr>
          <a:xfrm>
            <a:off x="687388" y="1234498"/>
            <a:ext cx="4644851" cy="3154622"/>
          </a:xfrm>
          <a:prstGeom prst="rect">
            <a:avLst/>
          </a:prstGeom>
        </p:spPr>
      </p:pic>
      <p:pic>
        <p:nvPicPr>
          <p:cNvPr id="5" name="Picture 4" descr="output_120_4.png">
            <a:extLst>
              <a:ext uri="{FF2B5EF4-FFF2-40B4-BE49-F238E27FC236}">
                <a16:creationId xmlns:a16="http://schemas.microsoft.com/office/drawing/2014/main" id="{21EFC1A5-57B3-401E-AA3C-3904C7D52D38}"/>
              </a:ext>
            </a:extLst>
          </p:cNvPr>
          <p:cNvPicPr>
            <a:picLocks noChangeAspect="1"/>
          </p:cNvPicPr>
          <p:nvPr/>
        </p:nvPicPr>
        <p:blipFill>
          <a:blip r:embed="rId3"/>
          <a:stretch>
            <a:fillRect/>
          </a:stretch>
        </p:blipFill>
        <p:spPr>
          <a:xfrm>
            <a:off x="5353396" y="1163781"/>
            <a:ext cx="6568243" cy="3225340"/>
          </a:xfrm>
          <a:prstGeom prst="rect">
            <a:avLst/>
          </a:prstGeom>
        </p:spPr>
      </p:pic>
      <p:sp>
        <p:nvSpPr>
          <p:cNvPr id="6" name="Rectangle 5">
            <a:extLst>
              <a:ext uri="{FF2B5EF4-FFF2-40B4-BE49-F238E27FC236}">
                <a16:creationId xmlns:a16="http://schemas.microsoft.com/office/drawing/2014/main" id="{DCD6CE9C-8E43-41CC-8645-A2A84EB3F868}"/>
              </a:ext>
            </a:extLst>
          </p:cNvPr>
          <p:cNvSpPr/>
          <p:nvPr/>
        </p:nvSpPr>
        <p:spPr>
          <a:xfrm>
            <a:off x="340822" y="4264429"/>
            <a:ext cx="11580817" cy="24522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a:latin typeface="Agency FB" panose="020B0503020202020204" pitchFamily="34" charset="0"/>
              </a:rPr>
              <a:t> The above visualizations for the Random Forest classifier shows that : </a:t>
            </a:r>
          </a:p>
          <a:p>
            <a:br>
              <a:rPr lang="en-US" sz="1100" dirty="0">
                <a:latin typeface="Agency FB" panose="020B0503020202020204" pitchFamily="34" charset="0"/>
              </a:rPr>
            </a:br>
            <a:r>
              <a:rPr lang="en-US" sz="1100" dirty="0">
                <a:latin typeface="Agency FB" panose="020B0503020202020204" pitchFamily="34" charset="0"/>
              </a:rPr>
              <a:t>- Confusion Matrix shows the distribution of true positives, false positives, etc.</a:t>
            </a:r>
          </a:p>
          <a:p>
            <a:br>
              <a:rPr lang="en-US" sz="1100" dirty="0">
                <a:latin typeface="Agency FB" panose="020B0503020202020204" pitchFamily="34" charset="0"/>
              </a:rPr>
            </a:br>
            <a:r>
              <a:rPr lang="en-US" sz="1100" dirty="0">
                <a:latin typeface="Agency FB" panose="020B0503020202020204" pitchFamily="34" charset="0"/>
              </a:rPr>
              <a:t>- ROC Curve shows good separation power — the closer the curve follows the top-left corner, the better</a:t>
            </a:r>
          </a:p>
          <a:p>
            <a:br>
              <a:rPr lang="en-US" sz="1100" dirty="0">
                <a:latin typeface="Agency FB" panose="020B0503020202020204" pitchFamily="34" charset="0"/>
              </a:rPr>
            </a:br>
            <a:r>
              <a:rPr lang="en-US" sz="1100" dirty="0">
                <a:latin typeface="Agency FB" panose="020B0503020202020204" pitchFamily="34" charset="0"/>
              </a:rPr>
              <a:t>- The model's ROC AUC (~0.52–0.55) is barely better than random guessing, indicating that current features (even when scaled/encoded) lack strong predictive signal for distinguishing who achieves financial goals</a:t>
            </a:r>
          </a:p>
          <a:p>
            <a:br>
              <a:rPr lang="en-US" sz="1100" dirty="0">
                <a:latin typeface="Agency FB" panose="020B0503020202020204" pitchFamily="34" charset="0"/>
              </a:rPr>
            </a:br>
            <a:r>
              <a:rPr lang="en-US" sz="1100" dirty="0">
                <a:latin typeface="Agency FB" panose="020B0503020202020204" pitchFamily="34" charset="0"/>
              </a:rPr>
              <a:t>- The confusion matrix and F1 score suggest imbalance, with the model likely favoring the majority class (non-achievers), leading to missed detection of actual goal achievers — a problem if your aim is to target support or interventions.</a:t>
            </a:r>
          </a:p>
          <a:p>
            <a:br>
              <a:rPr lang="en-US" sz="1100" dirty="0">
                <a:latin typeface="Agency FB" panose="020B0503020202020204" pitchFamily="34" charset="0"/>
              </a:rPr>
            </a:br>
            <a:r>
              <a:rPr lang="en-US" sz="1100" dirty="0">
                <a:latin typeface="Agency FB" panose="020B0503020202020204" pitchFamily="34" charset="0"/>
              </a:rPr>
              <a:t>- Classification performance is constrained by either data quality, imbalance, or an overly rigid binary threshold (</a:t>
            </a:r>
            <a:r>
              <a:rPr lang="en-US" sz="1100" dirty="0" err="1">
                <a:latin typeface="Agency FB" panose="020B0503020202020204" pitchFamily="34" charset="0"/>
              </a:rPr>
              <a:t>GOAL_scaled</a:t>
            </a:r>
            <a:r>
              <a:rPr lang="en-US" sz="1100" dirty="0">
                <a:latin typeface="Agency FB" panose="020B0503020202020204" pitchFamily="34" charset="0"/>
              </a:rPr>
              <a:t> &gt; 0.5) — meaning your labeling strategy may be oversimplifying a more nuanced behavioral pattern.</a:t>
            </a:r>
          </a:p>
        </p:txBody>
      </p:sp>
    </p:spTree>
    <p:extLst>
      <p:ext uri="{BB962C8B-B14F-4D97-AF65-F5344CB8AC3E}">
        <p14:creationId xmlns:p14="http://schemas.microsoft.com/office/powerpoint/2010/main" val="883645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2AF66-4D30-4636-B3B7-931BCD5D3233}"/>
              </a:ext>
            </a:extLst>
          </p:cNvPr>
          <p:cNvSpPr>
            <a:spLocks noGrp="1"/>
          </p:cNvSpPr>
          <p:nvPr>
            <p:ph type="title"/>
          </p:nvPr>
        </p:nvSpPr>
        <p:spPr>
          <a:xfrm>
            <a:off x="2343543" y="225099"/>
            <a:ext cx="8911687" cy="656050"/>
          </a:xfrm>
        </p:spPr>
        <p:txBody>
          <a:bodyPr>
            <a:normAutofit fontScale="90000"/>
          </a:bodyPr>
          <a:lstStyle/>
          <a:p>
            <a:r>
              <a:rPr lang="en-US" b="1" dirty="0"/>
              <a:t>Feature importance's visualization</a:t>
            </a:r>
            <a:br>
              <a:rPr lang="en-US" dirty="0"/>
            </a:br>
            <a:endParaRPr lang="en-KE" dirty="0"/>
          </a:p>
        </p:txBody>
      </p:sp>
      <p:pic>
        <p:nvPicPr>
          <p:cNvPr id="4" name="Content Placeholder 3" descr="output_123_0.png">
            <a:extLst>
              <a:ext uri="{FF2B5EF4-FFF2-40B4-BE49-F238E27FC236}">
                <a16:creationId xmlns:a16="http://schemas.microsoft.com/office/drawing/2014/main" id="{DCC09274-FA88-4B03-AF3A-52863208C6D7}"/>
              </a:ext>
            </a:extLst>
          </p:cNvPr>
          <p:cNvPicPr>
            <a:picLocks noGrp="1" noChangeAspect="1"/>
          </p:cNvPicPr>
          <p:nvPr>
            <p:ph idx="1"/>
          </p:nvPr>
        </p:nvPicPr>
        <p:blipFill>
          <a:blip r:embed="rId2"/>
          <a:stretch>
            <a:fillRect/>
          </a:stretch>
        </p:blipFill>
        <p:spPr>
          <a:xfrm>
            <a:off x="1214535" y="881149"/>
            <a:ext cx="6757370" cy="5751752"/>
          </a:xfrm>
          <a:prstGeom prst="rect">
            <a:avLst/>
          </a:prstGeom>
        </p:spPr>
      </p:pic>
      <p:sp>
        <p:nvSpPr>
          <p:cNvPr id="5" name="Rectangle 4">
            <a:extLst>
              <a:ext uri="{FF2B5EF4-FFF2-40B4-BE49-F238E27FC236}">
                <a16:creationId xmlns:a16="http://schemas.microsoft.com/office/drawing/2014/main" id="{01E2B67D-B136-4BE6-94A9-4B96113594BE}"/>
              </a:ext>
            </a:extLst>
          </p:cNvPr>
          <p:cNvSpPr/>
          <p:nvPr/>
        </p:nvSpPr>
        <p:spPr>
          <a:xfrm>
            <a:off x="8063345" y="1163782"/>
            <a:ext cx="3931920" cy="49128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latin typeface="Agency FB" panose="020B0503020202020204" pitchFamily="34" charset="0"/>
              </a:rPr>
              <a:t>- The model shows that behavioral traits like consistent actions and financial intentions are the strongest predictors of goal achievement.</a:t>
            </a:r>
          </a:p>
          <a:p>
            <a:br>
              <a:rPr lang="en-US" dirty="0">
                <a:latin typeface="Agency FB" panose="020B0503020202020204" pitchFamily="34" charset="0"/>
              </a:rPr>
            </a:br>
            <a:r>
              <a:rPr lang="en-US" dirty="0">
                <a:latin typeface="Agency FB" panose="020B0503020202020204" pitchFamily="34" charset="0"/>
              </a:rPr>
              <a:t>- Demographic factors such as gender or occupation had little influence, suggesting that background alone doesn't explain success.</a:t>
            </a:r>
          </a:p>
          <a:p>
            <a:br>
              <a:rPr lang="en-US" dirty="0">
                <a:latin typeface="Agency FB" panose="020B0503020202020204" pitchFamily="34" charset="0"/>
              </a:rPr>
            </a:br>
            <a:r>
              <a:rPr lang="en-US" dirty="0">
                <a:latin typeface="Agency FB" panose="020B0503020202020204" pitchFamily="34" charset="0"/>
              </a:rPr>
              <a:t>- This means interventions should focus on behavior, not personal traits supporting habits matters more than profiling people.</a:t>
            </a:r>
          </a:p>
        </p:txBody>
      </p:sp>
    </p:spTree>
    <p:extLst>
      <p:ext uri="{BB962C8B-B14F-4D97-AF65-F5344CB8AC3E}">
        <p14:creationId xmlns:p14="http://schemas.microsoft.com/office/powerpoint/2010/main" val="4001925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9068-82FC-4E3E-BD75-9A11CF38DFC0}"/>
              </a:ext>
            </a:extLst>
          </p:cNvPr>
          <p:cNvSpPr>
            <a:spLocks noGrp="1"/>
          </p:cNvSpPr>
          <p:nvPr>
            <p:ph type="title"/>
          </p:nvPr>
        </p:nvSpPr>
        <p:spPr>
          <a:xfrm>
            <a:off x="1720735" y="216786"/>
            <a:ext cx="9783877" cy="988559"/>
          </a:xfrm>
        </p:spPr>
        <p:txBody>
          <a:bodyPr>
            <a:normAutofit/>
          </a:bodyPr>
          <a:lstStyle/>
          <a:p>
            <a:r>
              <a:rPr lang="en-US" sz="2000" b="1" dirty="0"/>
              <a:t>Balancing Accuracy and Transparency: A SMOTE–Random Forest–LIME Framework for Interpretable Classification</a:t>
            </a:r>
            <a:endParaRPr lang="en-KE" sz="2800" dirty="0"/>
          </a:p>
        </p:txBody>
      </p:sp>
      <p:pic>
        <p:nvPicPr>
          <p:cNvPr id="4" name="Content Placeholder 3" descr="output_128_0.png">
            <a:extLst>
              <a:ext uri="{FF2B5EF4-FFF2-40B4-BE49-F238E27FC236}">
                <a16:creationId xmlns:a16="http://schemas.microsoft.com/office/drawing/2014/main" id="{23BCE42D-3571-41A4-AB92-3807E5670394}"/>
              </a:ext>
            </a:extLst>
          </p:cNvPr>
          <p:cNvPicPr>
            <a:picLocks noGrp="1" noChangeAspect="1"/>
          </p:cNvPicPr>
          <p:nvPr>
            <p:ph idx="1"/>
          </p:nvPr>
        </p:nvPicPr>
        <p:blipFill>
          <a:blip r:embed="rId2"/>
          <a:stretch>
            <a:fillRect/>
          </a:stretch>
        </p:blipFill>
        <p:spPr>
          <a:xfrm>
            <a:off x="193763" y="949787"/>
            <a:ext cx="6207037" cy="3231516"/>
          </a:xfrm>
          <a:prstGeom prst="rect">
            <a:avLst/>
          </a:prstGeom>
        </p:spPr>
      </p:pic>
      <p:sp>
        <p:nvSpPr>
          <p:cNvPr id="5" name="Rectangle 4">
            <a:extLst>
              <a:ext uri="{FF2B5EF4-FFF2-40B4-BE49-F238E27FC236}">
                <a16:creationId xmlns:a16="http://schemas.microsoft.com/office/drawing/2014/main" id="{985DFD7D-A5F7-43BC-AD96-D2C5B8E86D64}"/>
              </a:ext>
            </a:extLst>
          </p:cNvPr>
          <p:cNvSpPr/>
          <p:nvPr/>
        </p:nvSpPr>
        <p:spPr>
          <a:xfrm>
            <a:off x="6588039" y="1174019"/>
            <a:ext cx="5027811" cy="2554545"/>
          </a:xfrm>
          <a:prstGeom prst="rect">
            <a:avLst/>
          </a:prstGeom>
        </p:spPr>
        <p:txBody>
          <a:bodyPr wrap="square">
            <a:spAutoFit/>
          </a:bodyPr>
          <a:lstStyle/>
          <a:p>
            <a:r>
              <a:rPr lang="en-US" sz="1600" dirty="0">
                <a:latin typeface="Agency FB" panose="020B0503020202020204" pitchFamily="34" charset="0"/>
              </a:rPr>
              <a:t>This visualization compares model performance before and after applying SMOTE. </a:t>
            </a:r>
          </a:p>
          <a:p>
            <a:r>
              <a:rPr lang="en-US" sz="1600" dirty="0">
                <a:latin typeface="Agency FB" panose="020B0503020202020204" pitchFamily="34" charset="0"/>
              </a:rPr>
              <a:t>It clearly shows that SMOTE improves:</a:t>
            </a:r>
          </a:p>
          <a:p>
            <a:r>
              <a:rPr lang="en-US" sz="1600" dirty="0">
                <a:latin typeface="Agency FB" panose="020B0503020202020204" pitchFamily="34" charset="0"/>
              </a:rPr>
              <a:t>- Accuracy (from 0.54 → 0.66)</a:t>
            </a:r>
          </a:p>
          <a:p>
            <a:r>
              <a:rPr lang="en-US" sz="1600" dirty="0">
                <a:latin typeface="Agency FB" panose="020B0503020202020204" pitchFamily="34" charset="0"/>
              </a:rPr>
              <a:t>- F1 Score (from 0.50 → 0.63)</a:t>
            </a:r>
          </a:p>
          <a:p>
            <a:r>
              <a:rPr lang="en-US" sz="1600" dirty="0">
                <a:latin typeface="Agency FB" panose="020B0503020202020204" pitchFamily="34" charset="0"/>
              </a:rPr>
              <a:t>- ROC AUC (from 0.52 → 0.69)</a:t>
            </a:r>
          </a:p>
          <a:p>
            <a:r>
              <a:rPr lang="en-US" sz="1600" dirty="0">
                <a:latin typeface="Agency FB" panose="020B0503020202020204" pitchFamily="34" charset="0"/>
              </a:rPr>
              <a:t>The model becomes fairer and more effective at distinguishing between classes after balancing the data. SMOTE helps the classifier better recognize the minority class, leading to stronger, more trustworthy performance</a:t>
            </a:r>
            <a:endParaRPr lang="en-KE" sz="1600" dirty="0">
              <a:latin typeface="Agency FB" panose="020B0503020202020204" pitchFamily="34" charset="0"/>
            </a:endParaRPr>
          </a:p>
        </p:txBody>
      </p:sp>
      <p:pic>
        <p:nvPicPr>
          <p:cNvPr id="6" name="Picture 5" descr="output_130_0.png">
            <a:extLst>
              <a:ext uri="{FF2B5EF4-FFF2-40B4-BE49-F238E27FC236}">
                <a16:creationId xmlns:a16="http://schemas.microsoft.com/office/drawing/2014/main" id="{0DEB5E9D-2383-4EAF-88F6-2290EC4E826B}"/>
              </a:ext>
            </a:extLst>
          </p:cNvPr>
          <p:cNvPicPr>
            <a:picLocks noChangeAspect="1"/>
          </p:cNvPicPr>
          <p:nvPr/>
        </p:nvPicPr>
        <p:blipFill>
          <a:blip r:embed="rId3"/>
          <a:stretch>
            <a:fillRect/>
          </a:stretch>
        </p:blipFill>
        <p:spPr>
          <a:xfrm>
            <a:off x="193763" y="3851674"/>
            <a:ext cx="6123910" cy="2789539"/>
          </a:xfrm>
          <a:prstGeom prst="rect">
            <a:avLst/>
          </a:prstGeom>
        </p:spPr>
      </p:pic>
      <p:sp>
        <p:nvSpPr>
          <p:cNvPr id="7" name="Rectangle 6">
            <a:extLst>
              <a:ext uri="{FF2B5EF4-FFF2-40B4-BE49-F238E27FC236}">
                <a16:creationId xmlns:a16="http://schemas.microsoft.com/office/drawing/2014/main" id="{E63EE154-E5CF-469D-B13D-9799E96C28C4}"/>
              </a:ext>
            </a:extLst>
          </p:cNvPr>
          <p:cNvSpPr/>
          <p:nvPr/>
        </p:nvSpPr>
        <p:spPr>
          <a:xfrm>
            <a:off x="6700058" y="3851674"/>
            <a:ext cx="5298179" cy="28982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600" dirty="0">
                <a:latin typeface="Agency FB" panose="020B0503020202020204" pitchFamily="34" charset="0"/>
              </a:rPr>
              <a:t>Each bar chart shows the top 5 features influencing a specific prediction.</a:t>
            </a:r>
          </a:p>
          <a:p>
            <a:br>
              <a:rPr lang="en-US" sz="1600" dirty="0">
                <a:latin typeface="Agency FB" panose="020B0503020202020204" pitchFamily="34" charset="0"/>
              </a:rPr>
            </a:br>
            <a:r>
              <a:rPr lang="en-US" sz="1600" dirty="0">
                <a:latin typeface="Agency FB" panose="020B0503020202020204" pitchFamily="34" charset="0"/>
              </a:rPr>
              <a:t>- The horizontal bars represent how strongly each feature contributed to the model’s decision for that individual.</a:t>
            </a:r>
          </a:p>
          <a:p>
            <a:br>
              <a:rPr lang="en-US" sz="1600" dirty="0">
                <a:latin typeface="Agency FB" panose="020B0503020202020204" pitchFamily="34" charset="0"/>
              </a:rPr>
            </a:br>
            <a:r>
              <a:rPr lang="en-US" sz="1600" dirty="0">
                <a:latin typeface="Agency FB" panose="020B0503020202020204" pitchFamily="34" charset="0"/>
              </a:rPr>
              <a:t>- These explanations help identify whether the model is relying on relevant, fair, and stable patterns, or if it’s influenced by spurious or biased features.</a:t>
            </a:r>
          </a:p>
          <a:p>
            <a:br>
              <a:rPr lang="en-US" sz="1600" dirty="0">
                <a:latin typeface="Agency FB" panose="020B0503020202020204" pitchFamily="34" charset="0"/>
              </a:rPr>
            </a:br>
            <a:r>
              <a:rPr lang="en-US" sz="1600" dirty="0">
                <a:latin typeface="Agency FB" panose="020B0503020202020204" pitchFamily="34" charset="0"/>
              </a:rPr>
              <a:t>Practical Impact: This allows human reviewers, auditors, or end users to understand and trust model decisions — making this approach crucial for financial applications, healthcare, or any setting where accountability matters.</a:t>
            </a:r>
          </a:p>
        </p:txBody>
      </p:sp>
    </p:spTree>
    <p:extLst>
      <p:ext uri="{BB962C8B-B14F-4D97-AF65-F5344CB8AC3E}">
        <p14:creationId xmlns:p14="http://schemas.microsoft.com/office/powerpoint/2010/main" val="1456272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CEBC-F8CE-4515-8B80-ADBF850352F7}"/>
              </a:ext>
            </a:extLst>
          </p:cNvPr>
          <p:cNvSpPr>
            <a:spLocks noGrp="1"/>
          </p:cNvSpPr>
          <p:nvPr>
            <p:ph type="title"/>
          </p:nvPr>
        </p:nvSpPr>
        <p:spPr>
          <a:xfrm>
            <a:off x="1640156" y="238121"/>
            <a:ext cx="8911687" cy="622799"/>
          </a:xfrm>
        </p:spPr>
        <p:txBody>
          <a:bodyPr>
            <a:normAutofit fontScale="90000"/>
          </a:bodyPr>
          <a:lstStyle/>
          <a:p>
            <a:r>
              <a:rPr lang="en-US" dirty="0">
                <a:latin typeface="Agency FB" panose="020B0503020202020204" pitchFamily="34" charset="0"/>
              </a:rPr>
              <a:t>Residual Diagnostics for OLS</a:t>
            </a:r>
            <a:endParaRPr lang="en-KE" dirty="0">
              <a:latin typeface="Agency FB" panose="020B0503020202020204" pitchFamily="34" charset="0"/>
            </a:endParaRPr>
          </a:p>
        </p:txBody>
      </p:sp>
      <p:pic>
        <p:nvPicPr>
          <p:cNvPr id="4" name="Content Placeholder 3">
            <a:extLst>
              <a:ext uri="{FF2B5EF4-FFF2-40B4-BE49-F238E27FC236}">
                <a16:creationId xmlns:a16="http://schemas.microsoft.com/office/drawing/2014/main" id="{CB8DD59F-E303-4C0D-B371-09074E693975}"/>
              </a:ext>
            </a:extLst>
          </p:cNvPr>
          <p:cNvPicPr>
            <a:picLocks noGrp="1" noChangeAspect="1"/>
          </p:cNvPicPr>
          <p:nvPr>
            <p:ph idx="1"/>
          </p:nvPr>
        </p:nvPicPr>
        <p:blipFill>
          <a:blip r:embed="rId2"/>
          <a:stretch>
            <a:fillRect/>
          </a:stretch>
        </p:blipFill>
        <p:spPr>
          <a:xfrm>
            <a:off x="548640" y="963826"/>
            <a:ext cx="7872153" cy="5428661"/>
          </a:xfrm>
          <a:prstGeom prst="rect">
            <a:avLst/>
          </a:prstGeom>
        </p:spPr>
      </p:pic>
      <p:sp>
        <p:nvSpPr>
          <p:cNvPr id="7" name="Rectangle 6">
            <a:extLst>
              <a:ext uri="{FF2B5EF4-FFF2-40B4-BE49-F238E27FC236}">
                <a16:creationId xmlns:a16="http://schemas.microsoft.com/office/drawing/2014/main" id="{EC55867F-E6ED-41C7-81A6-F7065D144C87}"/>
              </a:ext>
            </a:extLst>
          </p:cNvPr>
          <p:cNvSpPr/>
          <p:nvPr/>
        </p:nvSpPr>
        <p:spPr>
          <a:xfrm>
            <a:off x="8545484" y="1305098"/>
            <a:ext cx="3325090" cy="50873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200" dirty="0">
                <a:latin typeface="Agency FB" panose="020B0503020202020204" pitchFamily="34" charset="0"/>
              </a:rPr>
              <a:t>1. QQ Plot</a:t>
            </a:r>
          </a:p>
          <a:p>
            <a:r>
              <a:rPr lang="en-US" sz="1200" dirty="0">
                <a:latin typeface="Agency FB" panose="020B0503020202020204" pitchFamily="34" charset="0"/>
              </a:rPr>
              <a:t>The points mostly follow the 45° reference line, confirming that residuals are approximately normally distributed. Minor deviations at the ends suggest slight skew but nothing alarming.</a:t>
            </a:r>
          </a:p>
          <a:p>
            <a:br>
              <a:rPr lang="en-US" sz="1200" dirty="0">
                <a:latin typeface="Agency FB" panose="020B0503020202020204" pitchFamily="34" charset="0"/>
              </a:rPr>
            </a:br>
            <a:r>
              <a:rPr lang="en-US" sz="1200" dirty="0">
                <a:latin typeface="Agency FB" panose="020B0503020202020204" pitchFamily="34" charset="0"/>
              </a:rPr>
              <a:t>2. Histogram</a:t>
            </a:r>
          </a:p>
          <a:p>
            <a:r>
              <a:rPr lang="en-US" sz="1200" dirty="0">
                <a:latin typeface="Agency FB" panose="020B0503020202020204" pitchFamily="34" charset="0"/>
              </a:rPr>
              <a:t>The residuals form a symmetric, bell-shaped curve centered around zero — supporting the assumption of normal error terms needed for linear regression inferences.</a:t>
            </a:r>
          </a:p>
          <a:p>
            <a:br>
              <a:rPr lang="en-US" sz="1200" dirty="0">
                <a:latin typeface="Agency FB" panose="020B0503020202020204" pitchFamily="34" charset="0"/>
              </a:rPr>
            </a:br>
            <a:r>
              <a:rPr lang="en-US" sz="1200" dirty="0">
                <a:latin typeface="Agency FB" panose="020B0503020202020204" pitchFamily="34" charset="0"/>
              </a:rPr>
              <a:t>3. Residuals vs. Fitted Plot</a:t>
            </a:r>
          </a:p>
          <a:p>
            <a:r>
              <a:rPr lang="en-US" sz="1200" dirty="0">
                <a:latin typeface="Agency FB" panose="020B0503020202020204" pitchFamily="34" charset="0"/>
              </a:rPr>
              <a:t>The residuals are evenly scattered around the zero line with no obvious patterns, curves, or fan shapes. This suggests homoscedasticity (constant variance) and a reasonably good model fit.</a:t>
            </a:r>
          </a:p>
          <a:p>
            <a:br>
              <a:rPr lang="en-US" sz="1200" dirty="0">
                <a:latin typeface="Agency FB" panose="020B0503020202020204" pitchFamily="34" charset="0"/>
              </a:rPr>
            </a:br>
            <a:r>
              <a:rPr lang="en-US" sz="1200" b="1" dirty="0">
                <a:latin typeface="Agency FB" panose="020B0503020202020204" pitchFamily="34" charset="0"/>
              </a:rPr>
              <a:t>Strategic Insight</a:t>
            </a:r>
            <a:endParaRPr lang="en-US" sz="1200" dirty="0">
              <a:latin typeface="Agency FB" panose="020B0503020202020204" pitchFamily="34" charset="0"/>
            </a:endParaRPr>
          </a:p>
          <a:p>
            <a:r>
              <a:rPr lang="en-US" sz="1200" dirty="0">
                <a:latin typeface="Agency FB" panose="020B0503020202020204" pitchFamily="34" charset="0"/>
              </a:rPr>
              <a:t>The regression model appears statistically sound. though, even with good residual behavior, predictive performance might still be weak if you're not capturing key interactions or nonlinear effects.</a:t>
            </a:r>
          </a:p>
        </p:txBody>
      </p:sp>
    </p:spTree>
    <p:extLst>
      <p:ext uri="{BB962C8B-B14F-4D97-AF65-F5344CB8AC3E}">
        <p14:creationId xmlns:p14="http://schemas.microsoft.com/office/powerpoint/2010/main" val="2273979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0D1B-1617-417A-A522-B59729143F93}"/>
              </a:ext>
            </a:extLst>
          </p:cNvPr>
          <p:cNvSpPr>
            <a:spLocks noGrp="1"/>
          </p:cNvSpPr>
          <p:nvPr>
            <p:ph type="title"/>
          </p:nvPr>
        </p:nvSpPr>
        <p:spPr>
          <a:xfrm>
            <a:off x="2277042" y="191848"/>
            <a:ext cx="8911687" cy="614486"/>
          </a:xfrm>
        </p:spPr>
        <p:txBody>
          <a:bodyPr>
            <a:normAutofit fontScale="90000"/>
          </a:bodyPr>
          <a:lstStyle/>
          <a:p>
            <a:r>
              <a:rPr lang="en-US" b="1" dirty="0"/>
              <a:t>SHAP Summary Plot for Random Forest</a:t>
            </a:r>
            <a:br>
              <a:rPr lang="en-US" dirty="0"/>
            </a:br>
            <a:endParaRPr lang="en-KE" dirty="0"/>
          </a:p>
        </p:txBody>
      </p:sp>
      <p:pic>
        <p:nvPicPr>
          <p:cNvPr id="4" name="Content Placeholder 3" descr="output_139_1.png">
            <a:extLst>
              <a:ext uri="{FF2B5EF4-FFF2-40B4-BE49-F238E27FC236}">
                <a16:creationId xmlns:a16="http://schemas.microsoft.com/office/drawing/2014/main" id="{D8DBC144-01E1-4DB5-AF39-D6174E2ACA3B}"/>
              </a:ext>
            </a:extLst>
          </p:cNvPr>
          <p:cNvPicPr>
            <a:picLocks noGrp="1" noChangeAspect="1"/>
          </p:cNvPicPr>
          <p:nvPr>
            <p:ph idx="1"/>
          </p:nvPr>
        </p:nvPicPr>
        <p:blipFill>
          <a:blip r:embed="rId2"/>
          <a:stretch>
            <a:fillRect/>
          </a:stretch>
        </p:blipFill>
        <p:spPr>
          <a:xfrm>
            <a:off x="1014153" y="1015249"/>
            <a:ext cx="6724995" cy="4920038"/>
          </a:xfrm>
          <a:prstGeom prst="rect">
            <a:avLst/>
          </a:prstGeom>
        </p:spPr>
      </p:pic>
      <p:sp>
        <p:nvSpPr>
          <p:cNvPr id="6" name="Rectangle 5">
            <a:extLst>
              <a:ext uri="{FF2B5EF4-FFF2-40B4-BE49-F238E27FC236}">
                <a16:creationId xmlns:a16="http://schemas.microsoft.com/office/drawing/2014/main" id="{23BD9FF7-9915-4309-9E3E-E318C0E65EB5}"/>
              </a:ext>
            </a:extLst>
          </p:cNvPr>
          <p:cNvSpPr/>
          <p:nvPr/>
        </p:nvSpPr>
        <p:spPr>
          <a:xfrm>
            <a:off x="8296102" y="1180407"/>
            <a:ext cx="3732414" cy="2959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latin typeface="Agency FB" panose="020B0503020202020204" pitchFamily="34" charset="0"/>
              </a:rPr>
              <a:t>- The SHAP code aims to explain how each feature influences the model’s predictions, either globally (feature importance) or locally (individual prediction breakdowns).</a:t>
            </a:r>
          </a:p>
          <a:p>
            <a:br>
              <a:rPr lang="en-US" dirty="0">
                <a:latin typeface="Agency FB" panose="020B0503020202020204" pitchFamily="34" charset="0"/>
              </a:rPr>
            </a:br>
            <a:r>
              <a:rPr lang="en-US" dirty="0">
                <a:latin typeface="Agency FB" panose="020B0503020202020204" pitchFamily="34" charset="0"/>
              </a:rPr>
              <a:t>- It’s essential for building trust, transparency, and interpretability in models, especially in sensitive domains like finance, healthcare, or policy.</a:t>
            </a:r>
          </a:p>
        </p:txBody>
      </p:sp>
    </p:spTree>
    <p:extLst>
      <p:ext uri="{BB962C8B-B14F-4D97-AF65-F5344CB8AC3E}">
        <p14:creationId xmlns:p14="http://schemas.microsoft.com/office/powerpoint/2010/main" val="134723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F7C33-E5C1-4DF9-9D79-7D8279809F0A}"/>
              </a:ext>
            </a:extLst>
          </p:cNvPr>
          <p:cNvSpPr>
            <a:spLocks noGrp="1"/>
          </p:cNvSpPr>
          <p:nvPr>
            <p:ph type="title"/>
          </p:nvPr>
        </p:nvSpPr>
        <p:spPr>
          <a:xfrm>
            <a:off x="1413165" y="624110"/>
            <a:ext cx="10091448" cy="996872"/>
          </a:xfrm>
        </p:spPr>
        <p:txBody>
          <a:bodyPr/>
          <a:lstStyle/>
          <a:p>
            <a:r>
              <a:rPr lang="en-US" dirty="0"/>
              <a:t>Conclusion</a:t>
            </a:r>
            <a:endParaRPr lang="en-KE" dirty="0"/>
          </a:p>
        </p:txBody>
      </p:sp>
      <p:sp>
        <p:nvSpPr>
          <p:cNvPr id="3" name="Content Placeholder 2">
            <a:extLst>
              <a:ext uri="{FF2B5EF4-FFF2-40B4-BE49-F238E27FC236}">
                <a16:creationId xmlns:a16="http://schemas.microsoft.com/office/drawing/2014/main" id="{1FDA99E7-1001-485D-9415-A14A74D7CCF5}"/>
              </a:ext>
            </a:extLst>
          </p:cNvPr>
          <p:cNvSpPr>
            <a:spLocks noGrp="1"/>
          </p:cNvSpPr>
          <p:nvPr>
            <p:ph idx="1"/>
          </p:nvPr>
        </p:nvSpPr>
        <p:spPr>
          <a:xfrm>
            <a:off x="1330036" y="2133600"/>
            <a:ext cx="10174576" cy="3760124"/>
          </a:xfrm>
        </p:spPr>
        <p:txBody>
          <a:bodyPr>
            <a:normAutofit/>
          </a:bodyPr>
          <a:lstStyle/>
          <a:p>
            <a:r>
              <a:rPr lang="en-US" dirty="0">
                <a:latin typeface="Agency FB" panose="020B0503020202020204" pitchFamily="34" charset="0"/>
              </a:rPr>
              <a:t>Despite extensive experimentation with both classification and regression models, the predictive performance remains modest. Metrics such as accuracy (~50–54%), ROC AUC (&lt;0.55), and R² scores from regression models suggest that the relationship between input features and the target (</a:t>
            </a:r>
            <a:r>
              <a:rPr lang="en-US" dirty="0" err="1">
                <a:latin typeface="Agency FB" panose="020B0503020202020204" pitchFamily="34" charset="0"/>
              </a:rPr>
              <a:t>GOAL_scaled</a:t>
            </a:r>
            <a:r>
              <a:rPr lang="en-US" dirty="0">
                <a:latin typeface="Agency FB" panose="020B0503020202020204" pitchFamily="34" charset="0"/>
              </a:rPr>
              <a:t> or </a:t>
            </a:r>
            <a:r>
              <a:rPr lang="en-US" dirty="0" err="1">
                <a:latin typeface="Agency FB" panose="020B0503020202020204" pitchFamily="34" charset="0"/>
              </a:rPr>
              <a:t>GOAL_Binary</a:t>
            </a:r>
            <a:r>
              <a:rPr lang="en-US" dirty="0">
                <a:latin typeface="Agency FB" panose="020B0503020202020204" pitchFamily="34" charset="0"/>
              </a:rPr>
              <a:t>) is not strongly linear or easily separable. Even advanced techniques like SMOTE (for class balance), SHAP (for interpretability), and LIME (for local explanation) revealed that feature influence is diffuse and weakly predictive.</a:t>
            </a:r>
          </a:p>
          <a:p>
            <a:r>
              <a:rPr lang="en-US" dirty="0">
                <a:latin typeface="Agency FB" panose="020B0503020202020204" pitchFamily="34" charset="0"/>
              </a:rPr>
              <a:t>Key Insight:</a:t>
            </a:r>
          </a:p>
          <a:p>
            <a:r>
              <a:rPr lang="en-US" dirty="0">
                <a:latin typeface="Agency FB" panose="020B0503020202020204" pitchFamily="34" charset="0"/>
              </a:rPr>
              <a:t>- Feature importance plots and SHAP values indicate that no single feature overwhelmingly drives the predictions.</a:t>
            </a:r>
          </a:p>
          <a:p>
            <a:r>
              <a:rPr lang="en-US" dirty="0">
                <a:latin typeface="Agency FB" panose="020B0503020202020204" pitchFamily="34" charset="0"/>
              </a:rPr>
              <a:t>- The target variable may be inherently noisy, or key predictive features are missing or insufficiently engineered.</a:t>
            </a:r>
          </a:p>
          <a:p>
            <a:r>
              <a:rPr lang="en-US" dirty="0">
                <a:latin typeface="Agency FB" panose="020B0503020202020204" pitchFamily="34" charset="0"/>
              </a:rPr>
              <a:t>- Polynomial regression, Ridge, and Lasso only marginally improved results, indicating linear modeling alone is not sufficient.</a:t>
            </a:r>
          </a:p>
          <a:p>
            <a:pPr marL="0" indent="0">
              <a:buNone/>
            </a:pPr>
            <a:br>
              <a:rPr lang="en-US" dirty="0"/>
            </a:br>
            <a:endParaRPr lang="en-US" dirty="0"/>
          </a:p>
          <a:p>
            <a:endParaRPr lang="en-KE" dirty="0"/>
          </a:p>
        </p:txBody>
      </p:sp>
    </p:spTree>
    <p:extLst>
      <p:ext uri="{BB962C8B-B14F-4D97-AF65-F5344CB8AC3E}">
        <p14:creationId xmlns:p14="http://schemas.microsoft.com/office/powerpoint/2010/main" val="3205948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F47D-DE30-436C-9259-58B04687912A}"/>
              </a:ext>
            </a:extLst>
          </p:cNvPr>
          <p:cNvSpPr>
            <a:spLocks noGrp="1"/>
          </p:cNvSpPr>
          <p:nvPr>
            <p:ph type="title"/>
          </p:nvPr>
        </p:nvSpPr>
        <p:spPr/>
        <p:txBody>
          <a:bodyPr/>
          <a:lstStyle/>
          <a:p>
            <a:r>
              <a:rPr lang="en-US" b="1" dirty="0"/>
              <a:t>5. Evaluation</a:t>
            </a:r>
            <a:br>
              <a:rPr lang="en-US" dirty="0"/>
            </a:br>
            <a:endParaRPr lang="en-KE" dirty="0"/>
          </a:p>
        </p:txBody>
      </p:sp>
      <p:sp>
        <p:nvSpPr>
          <p:cNvPr id="3" name="Content Placeholder 2">
            <a:extLst>
              <a:ext uri="{FF2B5EF4-FFF2-40B4-BE49-F238E27FC236}">
                <a16:creationId xmlns:a16="http://schemas.microsoft.com/office/drawing/2014/main" id="{5DBFDA43-B411-4D31-A53E-FF6F92FFBAA9}"/>
              </a:ext>
            </a:extLst>
          </p:cNvPr>
          <p:cNvSpPr>
            <a:spLocks noGrp="1"/>
          </p:cNvSpPr>
          <p:nvPr>
            <p:ph idx="1"/>
          </p:nvPr>
        </p:nvSpPr>
        <p:spPr>
          <a:xfrm>
            <a:off x="8204663" y="1695795"/>
            <a:ext cx="3541222" cy="4813069"/>
          </a:xfrm>
        </p:spPr>
        <p:txBody>
          <a:bodyPr>
            <a:normAutofit fontScale="85000" lnSpcReduction="20000"/>
          </a:bodyPr>
          <a:lstStyle/>
          <a:p>
            <a:r>
              <a:rPr lang="en-US" b="1" dirty="0">
                <a:latin typeface="Agency FB" panose="020B0503020202020204" pitchFamily="34" charset="0"/>
              </a:rPr>
              <a:t>Generate Classification Report</a:t>
            </a:r>
            <a:endParaRPr lang="en-US" dirty="0">
              <a:latin typeface="Agency FB" panose="020B0503020202020204" pitchFamily="34" charset="0"/>
            </a:endParaRPr>
          </a:p>
          <a:p>
            <a:r>
              <a:rPr lang="en-US" dirty="0">
                <a:latin typeface="Agency FB" panose="020B0503020202020204" pitchFamily="34" charset="0"/>
              </a:rPr>
              <a:t>We compute precision, recall, F1-score, and support for both classes.</a:t>
            </a:r>
            <a:r>
              <a:rPr lang="en-US" b="1" dirty="0">
                <a:latin typeface="Agency FB" panose="020B0503020202020204" pitchFamily="34" charset="0"/>
              </a:rPr>
              <a:t> Key Insights</a:t>
            </a:r>
            <a:endParaRPr lang="en-US" dirty="0">
              <a:latin typeface="Agency FB" panose="020B0503020202020204" pitchFamily="34" charset="0"/>
            </a:endParaRPr>
          </a:p>
          <a:p>
            <a:r>
              <a:rPr lang="en-US" dirty="0">
                <a:latin typeface="Agency FB" panose="020B0503020202020204" pitchFamily="34" charset="0"/>
              </a:rPr>
              <a:t>- Random Forest emerges as the strongest model, outperforming Logistic Regression and </a:t>
            </a:r>
            <a:r>
              <a:rPr lang="en-US" dirty="0" err="1">
                <a:latin typeface="Agency FB" panose="020B0503020202020204" pitchFamily="34" charset="0"/>
              </a:rPr>
              <a:t>XGBoost</a:t>
            </a:r>
            <a:r>
              <a:rPr lang="en-US" dirty="0">
                <a:latin typeface="Agency FB" panose="020B0503020202020204" pitchFamily="34" charset="0"/>
              </a:rPr>
              <a:t> across almost all metrics — particularly in F1 Score (0.74) and ROC AUC (0.80). This suggests it balances false positives/negatives well and captures signal effectively after balancing via SMOTE.</a:t>
            </a:r>
          </a:p>
          <a:p>
            <a:br>
              <a:rPr lang="en-US" dirty="0">
                <a:latin typeface="Agency FB" panose="020B0503020202020204" pitchFamily="34" charset="0"/>
              </a:rPr>
            </a:br>
            <a:r>
              <a:rPr lang="en-US" dirty="0">
                <a:latin typeface="Agency FB" panose="020B0503020202020204" pitchFamily="34" charset="0"/>
              </a:rPr>
              <a:t>- Logistic Regression trails behind, especially in Recall (0.68) and F1 Score (0.70). This points to its relative inability to generalize or capture non-linear patterns — unsurprising given its linear nature, even post-SMOTE.</a:t>
            </a:r>
          </a:p>
          <a:p>
            <a:br>
              <a:rPr lang="en-US" dirty="0">
                <a:latin typeface="Agency FB" panose="020B0503020202020204" pitchFamily="34" charset="0"/>
              </a:rPr>
            </a:br>
            <a:r>
              <a:rPr lang="en-US" dirty="0">
                <a:latin typeface="Agency FB" panose="020B0503020202020204" pitchFamily="34" charset="0"/>
              </a:rPr>
              <a:t>- </a:t>
            </a:r>
            <a:r>
              <a:rPr lang="en-US" dirty="0" err="1">
                <a:latin typeface="Agency FB" panose="020B0503020202020204" pitchFamily="34" charset="0"/>
              </a:rPr>
              <a:t>XGBoost</a:t>
            </a:r>
            <a:r>
              <a:rPr lang="en-US" dirty="0">
                <a:latin typeface="Agency FB" panose="020B0503020202020204" pitchFamily="34" charset="0"/>
              </a:rPr>
              <a:t> offers a close second to Random Forest, with ROC AUC at 0.79 and decent precision/recall. While it doesn't beat RF, it's competitive and might benefit from further tuning or more complex feature interactions.</a:t>
            </a:r>
          </a:p>
          <a:p>
            <a:endParaRPr lang="en-US" dirty="0"/>
          </a:p>
          <a:p>
            <a:endParaRPr lang="en-KE" dirty="0"/>
          </a:p>
        </p:txBody>
      </p:sp>
      <p:pic>
        <p:nvPicPr>
          <p:cNvPr id="4" name="Picture 3" descr="output_147_0.png">
            <a:extLst>
              <a:ext uri="{FF2B5EF4-FFF2-40B4-BE49-F238E27FC236}">
                <a16:creationId xmlns:a16="http://schemas.microsoft.com/office/drawing/2014/main" id="{6C23B5C1-0892-4E4D-93DC-7CC77C76DF58}"/>
              </a:ext>
            </a:extLst>
          </p:cNvPr>
          <p:cNvPicPr>
            <a:picLocks noChangeAspect="1"/>
          </p:cNvPicPr>
          <p:nvPr/>
        </p:nvPicPr>
        <p:blipFill>
          <a:blip r:embed="rId2"/>
          <a:stretch>
            <a:fillRect/>
          </a:stretch>
        </p:blipFill>
        <p:spPr>
          <a:xfrm>
            <a:off x="548639" y="1510740"/>
            <a:ext cx="7423265" cy="4723150"/>
          </a:xfrm>
          <a:prstGeom prst="rect">
            <a:avLst/>
          </a:prstGeom>
        </p:spPr>
      </p:pic>
    </p:spTree>
    <p:extLst>
      <p:ext uri="{BB962C8B-B14F-4D97-AF65-F5344CB8AC3E}">
        <p14:creationId xmlns:p14="http://schemas.microsoft.com/office/powerpoint/2010/main" val="2443070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52E7-BC91-47C0-AA30-688F5F6F147F}"/>
              </a:ext>
            </a:extLst>
          </p:cNvPr>
          <p:cNvSpPr>
            <a:spLocks noGrp="1"/>
          </p:cNvSpPr>
          <p:nvPr>
            <p:ph type="title"/>
          </p:nvPr>
        </p:nvSpPr>
        <p:spPr>
          <a:xfrm>
            <a:off x="1562793" y="624110"/>
            <a:ext cx="9941819" cy="1280890"/>
          </a:xfrm>
        </p:spPr>
        <p:txBody>
          <a:bodyPr>
            <a:noAutofit/>
          </a:bodyPr>
          <a:lstStyle/>
          <a:p>
            <a:r>
              <a:rPr lang="en-US" sz="2400" b="1" dirty="0"/>
              <a:t>Key Metrics Summary</a:t>
            </a:r>
            <a:br>
              <a:rPr lang="en-US" sz="2400" dirty="0"/>
            </a:br>
            <a:r>
              <a:rPr lang="en-US" sz="2400" dirty="0"/>
              <a:t>We summarize the key metrics: Accuracy, F1 Score, and ROC AUC.</a:t>
            </a:r>
            <a:br>
              <a:rPr lang="en-US" sz="2400" dirty="0"/>
            </a:br>
            <a:br>
              <a:rPr lang="en-US" sz="1600" dirty="0">
                <a:latin typeface="Agency FB" panose="020B0503020202020204" pitchFamily="34" charset="0"/>
              </a:rPr>
            </a:br>
            <a:endParaRPr lang="en-KE" sz="1600" dirty="0">
              <a:latin typeface="Agency FB" panose="020B0503020202020204" pitchFamily="34" charset="0"/>
            </a:endParaRPr>
          </a:p>
        </p:txBody>
      </p:sp>
      <p:sp>
        <p:nvSpPr>
          <p:cNvPr id="6" name="Content Placeholder 5">
            <a:extLst>
              <a:ext uri="{FF2B5EF4-FFF2-40B4-BE49-F238E27FC236}">
                <a16:creationId xmlns:a16="http://schemas.microsoft.com/office/drawing/2014/main" id="{6417971B-655D-4AB4-ADD2-288750C96997}"/>
              </a:ext>
            </a:extLst>
          </p:cNvPr>
          <p:cNvSpPr>
            <a:spLocks noGrp="1"/>
          </p:cNvSpPr>
          <p:nvPr>
            <p:ph idx="1"/>
          </p:nvPr>
        </p:nvSpPr>
        <p:spPr>
          <a:xfrm>
            <a:off x="1562793" y="2076067"/>
            <a:ext cx="2481552" cy="2088610"/>
          </a:xfrm>
        </p:spPr>
        <p:txBody>
          <a:bodyPr>
            <a:normAutofit fontScale="92500" lnSpcReduction="20000"/>
          </a:bodyPr>
          <a:lstStyle/>
          <a:p>
            <a:r>
              <a:rPr lang="en-US" dirty="0">
                <a:latin typeface="Agency FB" panose="020B0503020202020204" pitchFamily="34" charset="0"/>
              </a:rPr>
              <a:t>Metric Value 0 </a:t>
            </a:r>
          </a:p>
          <a:p>
            <a:r>
              <a:rPr lang="en-US" dirty="0">
                <a:latin typeface="Agency FB" panose="020B0503020202020204" pitchFamily="34" charset="0"/>
              </a:rPr>
              <a:t>Accuracy 0.950 </a:t>
            </a:r>
          </a:p>
          <a:p>
            <a:r>
              <a:rPr lang="en-US" dirty="0">
                <a:latin typeface="Agency FB" panose="020B0503020202020204" pitchFamily="34" charset="0"/>
              </a:rPr>
              <a:t>1 Precision 1.000 </a:t>
            </a:r>
          </a:p>
          <a:p>
            <a:r>
              <a:rPr lang="en-US" dirty="0">
                <a:latin typeface="Agency FB" panose="020B0503020202020204" pitchFamily="34" charset="0"/>
              </a:rPr>
              <a:t>2 Recall 0.900 </a:t>
            </a:r>
          </a:p>
          <a:p>
            <a:r>
              <a:rPr lang="en-US" dirty="0">
                <a:latin typeface="Agency FB" panose="020B0503020202020204" pitchFamily="34" charset="0"/>
              </a:rPr>
              <a:t>3 F1 Score 0.947 </a:t>
            </a:r>
          </a:p>
          <a:p>
            <a:r>
              <a:rPr lang="en-US" dirty="0">
                <a:latin typeface="Agency FB" panose="020B0503020202020204" pitchFamily="34" charset="0"/>
              </a:rPr>
              <a:t>4 ROC AUC 1.000</a:t>
            </a:r>
            <a:endParaRPr lang="en-KE" dirty="0">
              <a:latin typeface="Agency FB" panose="020B0503020202020204" pitchFamily="34" charset="0"/>
            </a:endParaRPr>
          </a:p>
        </p:txBody>
      </p:sp>
      <p:pic>
        <p:nvPicPr>
          <p:cNvPr id="7" name="Picture 6" descr="output_156_1.png">
            <a:extLst>
              <a:ext uri="{FF2B5EF4-FFF2-40B4-BE49-F238E27FC236}">
                <a16:creationId xmlns:a16="http://schemas.microsoft.com/office/drawing/2014/main" id="{5976D058-3E5A-4FC9-980E-BEE57473B2CE}"/>
              </a:ext>
            </a:extLst>
          </p:cNvPr>
          <p:cNvPicPr>
            <a:picLocks noChangeAspect="1"/>
          </p:cNvPicPr>
          <p:nvPr/>
        </p:nvPicPr>
        <p:blipFill>
          <a:blip r:embed="rId2"/>
          <a:stretch>
            <a:fillRect/>
          </a:stretch>
        </p:blipFill>
        <p:spPr>
          <a:xfrm>
            <a:off x="3915293" y="1454726"/>
            <a:ext cx="7040881" cy="4355869"/>
          </a:xfrm>
          <a:prstGeom prst="rect">
            <a:avLst/>
          </a:prstGeom>
        </p:spPr>
      </p:pic>
    </p:spTree>
    <p:extLst>
      <p:ext uri="{BB962C8B-B14F-4D97-AF65-F5344CB8AC3E}">
        <p14:creationId xmlns:p14="http://schemas.microsoft.com/office/powerpoint/2010/main" val="651880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5B8D-417F-4A6A-A8A6-86C6AB69EB02}"/>
              </a:ext>
            </a:extLst>
          </p:cNvPr>
          <p:cNvSpPr>
            <a:spLocks noGrp="1"/>
          </p:cNvSpPr>
          <p:nvPr>
            <p:ph type="title"/>
          </p:nvPr>
        </p:nvSpPr>
        <p:spPr>
          <a:xfrm>
            <a:off x="2592925" y="624110"/>
            <a:ext cx="8911687" cy="639425"/>
          </a:xfrm>
        </p:spPr>
        <p:txBody>
          <a:bodyPr>
            <a:normAutofit fontScale="90000"/>
          </a:bodyPr>
          <a:lstStyle/>
          <a:p>
            <a:r>
              <a:rPr lang="en-US" b="1" dirty="0"/>
              <a:t>Feature importance</a:t>
            </a:r>
            <a:br>
              <a:rPr lang="en-US" dirty="0"/>
            </a:br>
            <a:endParaRPr lang="en-KE" dirty="0"/>
          </a:p>
        </p:txBody>
      </p:sp>
      <p:sp>
        <p:nvSpPr>
          <p:cNvPr id="3" name="Content Placeholder 2">
            <a:extLst>
              <a:ext uri="{FF2B5EF4-FFF2-40B4-BE49-F238E27FC236}">
                <a16:creationId xmlns:a16="http://schemas.microsoft.com/office/drawing/2014/main" id="{2C5A0BD7-7A5A-4B43-AB3C-1482B71B2C09}"/>
              </a:ext>
            </a:extLst>
          </p:cNvPr>
          <p:cNvSpPr>
            <a:spLocks noGrp="1"/>
          </p:cNvSpPr>
          <p:nvPr>
            <p:ph idx="1"/>
          </p:nvPr>
        </p:nvSpPr>
        <p:spPr>
          <a:xfrm>
            <a:off x="1296786" y="1330037"/>
            <a:ext cx="3478414" cy="5079076"/>
          </a:xfrm>
        </p:spPr>
        <p:txBody>
          <a:bodyPr>
            <a:normAutofit fontScale="77500" lnSpcReduction="20000"/>
          </a:bodyPr>
          <a:lstStyle/>
          <a:p>
            <a:r>
              <a:rPr lang="en-US" sz="2200" dirty="0">
                <a:latin typeface="Agency FB" panose="020B0503020202020204" pitchFamily="34" charset="0"/>
              </a:rPr>
              <a:t>Key Findings from Feature Importance</a:t>
            </a:r>
          </a:p>
          <a:p>
            <a:r>
              <a:rPr lang="en-US" sz="2200" dirty="0">
                <a:latin typeface="Agency FB" panose="020B0503020202020204" pitchFamily="34" charset="0"/>
              </a:rPr>
              <a:t>Top predictors across models:</a:t>
            </a:r>
          </a:p>
          <a:p>
            <a:r>
              <a:rPr lang="en-US" sz="2200" dirty="0">
                <a:latin typeface="Agency FB" panose="020B0503020202020204" pitchFamily="34" charset="0"/>
              </a:rPr>
              <a:t>- </a:t>
            </a:r>
            <a:r>
              <a:rPr lang="en-US" sz="2200" dirty="0" err="1">
                <a:latin typeface="Agency FB" panose="020B0503020202020204" pitchFamily="34" charset="0"/>
              </a:rPr>
              <a:t>BI_total</a:t>
            </a:r>
            <a:r>
              <a:rPr lang="en-US" sz="2200" dirty="0">
                <a:latin typeface="Agency FB" panose="020B0503020202020204" pitchFamily="34" charset="0"/>
              </a:rPr>
              <a:t> (Behavioral Intention)</a:t>
            </a:r>
          </a:p>
          <a:p>
            <a:r>
              <a:rPr lang="en-US" sz="2200" dirty="0">
                <a:latin typeface="Agency FB" panose="020B0503020202020204" pitchFamily="34" charset="0"/>
              </a:rPr>
              <a:t>- </a:t>
            </a:r>
            <a:r>
              <a:rPr lang="en-US" sz="2200" dirty="0" err="1">
                <a:latin typeface="Agency FB" panose="020B0503020202020204" pitchFamily="34" charset="0"/>
              </a:rPr>
              <a:t>RA_total</a:t>
            </a:r>
            <a:r>
              <a:rPr lang="en-US" sz="2200" dirty="0">
                <a:latin typeface="Agency FB" panose="020B0503020202020204" pitchFamily="34" charset="0"/>
              </a:rPr>
              <a:t> (Risk Attitude)</a:t>
            </a:r>
          </a:p>
          <a:p>
            <a:r>
              <a:rPr lang="en-US" sz="2200" dirty="0">
                <a:latin typeface="Agency FB" panose="020B0503020202020204" pitchFamily="34" charset="0"/>
              </a:rPr>
              <a:t>- </a:t>
            </a:r>
            <a:r>
              <a:rPr lang="en-US" sz="2200" dirty="0" err="1">
                <a:latin typeface="Agency FB" panose="020B0503020202020204" pitchFamily="34" charset="0"/>
              </a:rPr>
              <a:t>PBC_total</a:t>
            </a:r>
            <a:r>
              <a:rPr lang="en-US" sz="2200" dirty="0">
                <a:latin typeface="Agency FB" panose="020B0503020202020204" pitchFamily="34" charset="0"/>
              </a:rPr>
              <a:t> (Perceived Behavioral Control)</a:t>
            </a:r>
          </a:p>
          <a:p>
            <a:r>
              <a:rPr lang="en-US" sz="2200" dirty="0">
                <a:latin typeface="Agency FB" panose="020B0503020202020204" pitchFamily="34" charset="0"/>
              </a:rPr>
              <a:t>- Financial literacy proxy FQPB</a:t>
            </a:r>
          </a:p>
          <a:p>
            <a:r>
              <a:rPr lang="en-US" sz="2200" dirty="0">
                <a:latin typeface="Agency FB" panose="020B0503020202020204" pitchFamily="34" charset="0"/>
              </a:rPr>
              <a:t>Education level</a:t>
            </a:r>
          </a:p>
          <a:p>
            <a:pPr marL="0" indent="0">
              <a:buNone/>
            </a:pPr>
            <a:r>
              <a:rPr lang="en-US" sz="2200" dirty="0">
                <a:latin typeface="Agency FB" panose="020B0503020202020204" pitchFamily="34" charset="0"/>
              </a:rPr>
              <a:t>Insight: </a:t>
            </a:r>
          </a:p>
          <a:p>
            <a:r>
              <a:rPr lang="en-US" sz="2200" dirty="0">
                <a:latin typeface="Agency FB" panose="020B0503020202020204" pitchFamily="34" charset="0"/>
              </a:rPr>
              <a:t>Models consistently highlight psychological dimensions as strong predictors. </a:t>
            </a:r>
          </a:p>
          <a:p>
            <a:r>
              <a:rPr lang="en-US" sz="2200" dirty="0">
                <a:latin typeface="Agency FB" panose="020B0503020202020204" pitchFamily="34" charset="0"/>
              </a:rPr>
              <a:t>This suggests interventions targeting belief systems and behavioral intentions could be more effective than demographic-based segmentation.</a:t>
            </a:r>
          </a:p>
          <a:p>
            <a:endParaRPr lang="en-KE" dirty="0"/>
          </a:p>
        </p:txBody>
      </p:sp>
      <p:pic>
        <p:nvPicPr>
          <p:cNvPr id="4" name="Picture 3" descr="output_158_1.png">
            <a:extLst>
              <a:ext uri="{FF2B5EF4-FFF2-40B4-BE49-F238E27FC236}">
                <a16:creationId xmlns:a16="http://schemas.microsoft.com/office/drawing/2014/main" id="{DABB2C45-C076-4333-B57F-CD1AE3080164}"/>
              </a:ext>
            </a:extLst>
          </p:cNvPr>
          <p:cNvPicPr>
            <a:picLocks noChangeAspect="1"/>
          </p:cNvPicPr>
          <p:nvPr/>
        </p:nvPicPr>
        <p:blipFill>
          <a:blip r:embed="rId2"/>
          <a:stretch>
            <a:fillRect/>
          </a:stretch>
        </p:blipFill>
        <p:spPr>
          <a:xfrm>
            <a:off x="5260395" y="1202651"/>
            <a:ext cx="6677605" cy="4452697"/>
          </a:xfrm>
          <a:prstGeom prst="rect">
            <a:avLst/>
          </a:prstGeom>
        </p:spPr>
      </p:pic>
    </p:spTree>
    <p:extLst>
      <p:ext uri="{BB962C8B-B14F-4D97-AF65-F5344CB8AC3E}">
        <p14:creationId xmlns:p14="http://schemas.microsoft.com/office/powerpoint/2010/main" val="1193905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269E80-E3A7-4E0A-94F7-26A236B92F6C}"/>
              </a:ext>
            </a:extLst>
          </p:cNvPr>
          <p:cNvSpPr>
            <a:spLocks noGrp="1"/>
          </p:cNvSpPr>
          <p:nvPr>
            <p:ph idx="1"/>
          </p:nvPr>
        </p:nvSpPr>
        <p:spPr>
          <a:xfrm>
            <a:off x="1554479" y="548640"/>
            <a:ext cx="10407535" cy="5544589"/>
          </a:xfrm>
        </p:spPr>
        <p:txBody>
          <a:bodyPr>
            <a:normAutofit fontScale="92500"/>
          </a:bodyPr>
          <a:lstStyle/>
          <a:p>
            <a:r>
              <a:rPr lang="en-US" sz="3200" dirty="0">
                <a:latin typeface="Agency FB" panose="020B0503020202020204" pitchFamily="34" charset="0"/>
                <a:ea typeface="Verdana" panose="020B0604030504040204" pitchFamily="34" charset="0"/>
              </a:rPr>
              <a:t>In today’s economy, financial success is shaped by more than just income, it’s influenced by who we are, how we behave, and how we think.</a:t>
            </a:r>
          </a:p>
          <a:p>
            <a:pPr marL="0" indent="0">
              <a:buNone/>
            </a:pPr>
            <a:endParaRPr lang="en-US" sz="600" dirty="0">
              <a:latin typeface="Agency FB" panose="020B0503020202020204" pitchFamily="34" charset="0"/>
              <a:ea typeface="Verdana" panose="020B0604030504040204" pitchFamily="34" charset="0"/>
            </a:endParaRPr>
          </a:p>
          <a:p>
            <a:r>
              <a:rPr lang="en-US" sz="3200" dirty="0">
                <a:latin typeface="Agency FB" panose="020B0503020202020204" pitchFamily="34" charset="0"/>
                <a:ea typeface="Verdana" panose="020B0604030504040204" pitchFamily="34" charset="0"/>
              </a:rPr>
              <a:t>This project aims to uncover the behavioral, demographic, and financial factors that influence individual financial outcomes. Using an encoded dataset representing traits such as risk attitude, behavioral intent, and investment preferences, we will model and interpret the drivers of financial goal achievement. The insights will guide targeted financial advice, behavior based segmentation, and future product design in finance and fintech industries</a:t>
            </a:r>
          </a:p>
          <a:p>
            <a:pPr marL="0" indent="0">
              <a:buNone/>
            </a:pPr>
            <a:endParaRPr lang="en-US" sz="1000" dirty="0">
              <a:latin typeface="Agency FB" panose="020B0503020202020204" pitchFamily="34" charset="0"/>
              <a:ea typeface="Verdana" panose="020B0604030504040204" pitchFamily="34" charset="0"/>
            </a:endParaRPr>
          </a:p>
          <a:p>
            <a:r>
              <a:rPr lang="en-US" sz="3200" dirty="0">
                <a:latin typeface="Agency FB" panose="020B0503020202020204" pitchFamily="34" charset="0"/>
                <a:ea typeface="Verdana" panose="020B0604030504040204" pitchFamily="34" charset="0"/>
              </a:rPr>
              <a:t>The insights generated can inform personalized advisory tools and smarter financial decision systems.</a:t>
            </a:r>
          </a:p>
          <a:p>
            <a:endParaRPr lang="en-KE" dirty="0"/>
          </a:p>
        </p:txBody>
      </p:sp>
    </p:spTree>
    <p:extLst>
      <p:ext uri="{BB962C8B-B14F-4D97-AF65-F5344CB8AC3E}">
        <p14:creationId xmlns:p14="http://schemas.microsoft.com/office/powerpoint/2010/main" val="3557765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4B54-904E-49FC-B4CC-C492893255D2}"/>
              </a:ext>
            </a:extLst>
          </p:cNvPr>
          <p:cNvSpPr>
            <a:spLocks noGrp="1"/>
          </p:cNvSpPr>
          <p:nvPr>
            <p:ph type="title"/>
          </p:nvPr>
        </p:nvSpPr>
        <p:spPr>
          <a:xfrm>
            <a:off x="2592925" y="624110"/>
            <a:ext cx="8911687" cy="963621"/>
          </a:xfrm>
        </p:spPr>
        <p:txBody>
          <a:bodyPr/>
          <a:lstStyle/>
          <a:p>
            <a:r>
              <a:rPr lang="en-US" dirty="0">
                <a:latin typeface="Agency FB" panose="020B0503020202020204" pitchFamily="34" charset="0"/>
              </a:rPr>
              <a:t>KEY FINDINGS </a:t>
            </a:r>
            <a:endParaRPr lang="en-KE" dirty="0">
              <a:latin typeface="Agency FB" panose="020B0503020202020204" pitchFamily="34" charset="0"/>
            </a:endParaRPr>
          </a:p>
        </p:txBody>
      </p:sp>
      <p:sp>
        <p:nvSpPr>
          <p:cNvPr id="3" name="Content Placeholder 2">
            <a:extLst>
              <a:ext uri="{FF2B5EF4-FFF2-40B4-BE49-F238E27FC236}">
                <a16:creationId xmlns:a16="http://schemas.microsoft.com/office/drawing/2014/main" id="{22637E53-82E1-4843-893E-4AEA37F46DA8}"/>
              </a:ext>
            </a:extLst>
          </p:cNvPr>
          <p:cNvSpPr>
            <a:spLocks noGrp="1"/>
          </p:cNvSpPr>
          <p:nvPr>
            <p:ph idx="1"/>
          </p:nvPr>
        </p:nvSpPr>
        <p:spPr>
          <a:xfrm>
            <a:off x="2589212" y="2133599"/>
            <a:ext cx="8915400" cy="3843251"/>
          </a:xfrm>
        </p:spPr>
        <p:txBody>
          <a:bodyPr>
            <a:normAutofit fontScale="92500" lnSpcReduction="20000"/>
          </a:bodyPr>
          <a:lstStyle/>
          <a:p>
            <a:r>
              <a:rPr lang="en-US" sz="3800" dirty="0">
                <a:latin typeface="Agency FB" panose="020B0503020202020204" pitchFamily="34" charset="0"/>
              </a:rPr>
              <a:t>Top predictors: Behavioral Intention, Risk Attitude, Perceived Behavioral Control.</a:t>
            </a:r>
          </a:p>
          <a:p>
            <a:r>
              <a:rPr lang="en-US" sz="3800" dirty="0">
                <a:latin typeface="Agency FB" panose="020B0503020202020204" pitchFamily="34" charset="0"/>
              </a:rPr>
              <a:t>Best Model: </a:t>
            </a:r>
            <a:r>
              <a:rPr lang="en-US" sz="3800" dirty="0" err="1">
                <a:latin typeface="Agency FB" panose="020B0503020202020204" pitchFamily="34" charset="0"/>
              </a:rPr>
              <a:t>XGBoost</a:t>
            </a:r>
            <a:r>
              <a:rPr lang="en-US" sz="3800" dirty="0">
                <a:latin typeface="Agency FB" panose="020B0503020202020204" pitchFamily="34" charset="0"/>
              </a:rPr>
              <a:t> (based on AUC and interpretability).</a:t>
            </a:r>
          </a:p>
          <a:p>
            <a:r>
              <a:rPr lang="en-US" sz="3800" dirty="0">
                <a:latin typeface="Agency FB" panose="020B0503020202020204" pitchFamily="34" charset="0"/>
              </a:rPr>
              <a:t>This project is a strong proof of concept.</a:t>
            </a:r>
          </a:p>
          <a:p>
            <a:r>
              <a:rPr lang="en-US" sz="3800" dirty="0">
                <a:latin typeface="Agency FB" panose="020B0503020202020204" pitchFamily="34" charset="0"/>
              </a:rPr>
              <a:t>Ready for pilot testing with real-world integration.</a:t>
            </a:r>
          </a:p>
          <a:p>
            <a:r>
              <a:rPr lang="en-US" sz="3800" dirty="0">
                <a:latin typeface="Agency FB" panose="020B0503020202020204" pitchFamily="34" charset="0"/>
              </a:rPr>
              <a:t>Recommend next phase: validation, ethics audit, deployment planning</a:t>
            </a:r>
          </a:p>
          <a:p>
            <a:endParaRPr lang="en-US" sz="3200" dirty="0">
              <a:latin typeface="Agency FB" panose="020B0503020202020204" pitchFamily="34" charset="0"/>
            </a:endParaRPr>
          </a:p>
          <a:p>
            <a:endParaRPr lang="en-KE" dirty="0"/>
          </a:p>
        </p:txBody>
      </p:sp>
    </p:spTree>
    <p:extLst>
      <p:ext uri="{BB962C8B-B14F-4D97-AF65-F5344CB8AC3E}">
        <p14:creationId xmlns:p14="http://schemas.microsoft.com/office/powerpoint/2010/main" val="2045010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3DF5E465-C0BB-4D30-83A9-E8515147DFED}"/>
              </a:ext>
            </a:extLst>
          </p:cNvPr>
          <p:cNvGraphicFramePr>
            <a:graphicFrameLocks noGrp="1"/>
          </p:cNvGraphicFramePr>
          <p:nvPr>
            <p:ph idx="1"/>
            <p:extLst>
              <p:ext uri="{D42A27DB-BD31-4B8C-83A1-F6EECF244321}">
                <p14:modId xmlns:p14="http://schemas.microsoft.com/office/powerpoint/2010/main" val="1222301187"/>
              </p:ext>
            </p:extLst>
          </p:nvPr>
        </p:nvGraphicFramePr>
        <p:xfrm>
          <a:off x="1623753" y="2426453"/>
          <a:ext cx="9110749" cy="3384144"/>
        </p:xfrm>
        <a:graphic>
          <a:graphicData uri="http://schemas.openxmlformats.org/drawingml/2006/table">
            <a:tbl>
              <a:tblPr/>
              <a:tblGrid>
                <a:gridCol w="2643449">
                  <a:extLst>
                    <a:ext uri="{9D8B030D-6E8A-4147-A177-3AD203B41FA5}">
                      <a16:colId xmlns:a16="http://schemas.microsoft.com/office/drawing/2014/main" val="3272186707"/>
                    </a:ext>
                  </a:extLst>
                </a:gridCol>
                <a:gridCol w="6467300">
                  <a:extLst>
                    <a:ext uri="{9D8B030D-6E8A-4147-A177-3AD203B41FA5}">
                      <a16:colId xmlns:a16="http://schemas.microsoft.com/office/drawing/2014/main" val="3280360340"/>
                    </a:ext>
                  </a:extLst>
                </a:gridCol>
              </a:tblGrid>
              <a:tr h="295947">
                <a:tc>
                  <a:txBody>
                    <a:bodyPr/>
                    <a:lstStyle/>
                    <a:p>
                      <a:r>
                        <a:rPr lang="en-US" sz="2400">
                          <a:latin typeface="Agency FB" panose="020B0503020202020204" pitchFamily="34" charset="0"/>
                        </a:rPr>
                        <a:t>Area</a:t>
                      </a:r>
                    </a:p>
                  </a:txBody>
                  <a:tcPr marL="15384" marR="15384" marT="7692" marB="7692" anchor="ctr">
                    <a:lnL>
                      <a:noFill/>
                    </a:lnL>
                    <a:lnR>
                      <a:noFill/>
                    </a:lnR>
                    <a:lnT>
                      <a:noFill/>
                    </a:lnT>
                    <a:lnB>
                      <a:noFill/>
                    </a:lnB>
                  </a:tcPr>
                </a:tc>
                <a:tc>
                  <a:txBody>
                    <a:bodyPr/>
                    <a:lstStyle/>
                    <a:p>
                      <a:r>
                        <a:rPr lang="en-US" sz="2400" dirty="0">
                          <a:latin typeface="Agency FB" panose="020B0503020202020204" pitchFamily="34" charset="0"/>
                        </a:rPr>
                        <a:t>Action</a:t>
                      </a:r>
                    </a:p>
                  </a:txBody>
                  <a:tcPr marL="15384" marR="15384" marT="7692" marB="7692" anchor="ctr">
                    <a:lnL>
                      <a:noFill/>
                    </a:lnL>
                    <a:lnR>
                      <a:noFill/>
                    </a:lnR>
                    <a:lnT>
                      <a:noFill/>
                    </a:lnT>
                    <a:lnB>
                      <a:noFill/>
                    </a:lnB>
                  </a:tcPr>
                </a:tc>
                <a:extLst>
                  <a:ext uri="{0D108BD9-81ED-4DB2-BD59-A6C34878D82A}">
                    <a16:rowId xmlns:a16="http://schemas.microsoft.com/office/drawing/2014/main" val="91899249"/>
                  </a:ext>
                </a:extLst>
              </a:tr>
              <a:tr h="579948">
                <a:tc>
                  <a:txBody>
                    <a:bodyPr/>
                    <a:lstStyle/>
                    <a:p>
                      <a:r>
                        <a:rPr lang="en-US" sz="2400" b="1">
                          <a:latin typeface="Agency FB" panose="020B0503020202020204" pitchFamily="34" charset="0"/>
                        </a:rPr>
                        <a:t>Model Improvement</a:t>
                      </a:r>
                      <a:endParaRPr lang="en-US" sz="2400">
                        <a:latin typeface="Agency FB" panose="020B0503020202020204" pitchFamily="34" charset="0"/>
                      </a:endParaRPr>
                    </a:p>
                  </a:txBody>
                  <a:tcPr marL="15384" marR="15384" marT="7692" marB="7692" anchor="ctr">
                    <a:lnL>
                      <a:noFill/>
                    </a:lnL>
                    <a:lnR>
                      <a:noFill/>
                    </a:lnR>
                    <a:lnT>
                      <a:noFill/>
                    </a:lnT>
                    <a:lnB>
                      <a:noFill/>
                    </a:lnB>
                  </a:tcPr>
                </a:tc>
                <a:tc>
                  <a:txBody>
                    <a:bodyPr/>
                    <a:lstStyle/>
                    <a:p>
                      <a:r>
                        <a:rPr lang="en-US" sz="2400" dirty="0">
                          <a:latin typeface="Agency FB" panose="020B0503020202020204" pitchFamily="34" charset="0"/>
                        </a:rPr>
                        <a:t>Perform hyperparameter tuning and use stratified K-fold validation.</a:t>
                      </a:r>
                    </a:p>
                  </a:txBody>
                  <a:tcPr marL="15384" marR="15384" marT="7692" marB="7692" anchor="ctr">
                    <a:lnL>
                      <a:noFill/>
                    </a:lnL>
                    <a:lnR>
                      <a:noFill/>
                    </a:lnR>
                    <a:lnT>
                      <a:noFill/>
                    </a:lnT>
                    <a:lnB>
                      <a:noFill/>
                    </a:lnB>
                  </a:tcPr>
                </a:tc>
                <a:extLst>
                  <a:ext uri="{0D108BD9-81ED-4DB2-BD59-A6C34878D82A}">
                    <a16:rowId xmlns:a16="http://schemas.microsoft.com/office/drawing/2014/main" val="2542675201"/>
                  </a:ext>
                </a:extLst>
              </a:tr>
              <a:tr h="579948">
                <a:tc>
                  <a:txBody>
                    <a:bodyPr/>
                    <a:lstStyle/>
                    <a:p>
                      <a:r>
                        <a:rPr lang="en-US" sz="2400" b="1">
                          <a:latin typeface="Agency FB" panose="020B0503020202020204" pitchFamily="34" charset="0"/>
                        </a:rPr>
                        <a:t>Decision Threshold</a:t>
                      </a:r>
                      <a:endParaRPr lang="en-US" sz="2400">
                        <a:latin typeface="Agency FB" panose="020B0503020202020204" pitchFamily="34" charset="0"/>
                      </a:endParaRPr>
                    </a:p>
                  </a:txBody>
                  <a:tcPr marL="15384" marR="15384" marT="7692" marB="7692" anchor="ctr">
                    <a:lnL>
                      <a:noFill/>
                    </a:lnL>
                    <a:lnR>
                      <a:noFill/>
                    </a:lnR>
                    <a:lnT>
                      <a:noFill/>
                    </a:lnT>
                    <a:lnB>
                      <a:noFill/>
                    </a:lnB>
                  </a:tcPr>
                </a:tc>
                <a:tc>
                  <a:txBody>
                    <a:bodyPr/>
                    <a:lstStyle/>
                    <a:p>
                      <a:r>
                        <a:rPr lang="en-US" sz="2400" dirty="0">
                          <a:latin typeface="Agency FB" panose="020B0503020202020204" pitchFamily="34" charset="0"/>
                        </a:rPr>
                        <a:t>Optimize threshold based on precision-recall tradeoff or cost matrix.</a:t>
                      </a:r>
                    </a:p>
                  </a:txBody>
                  <a:tcPr marL="15384" marR="15384" marT="7692" marB="7692" anchor="ctr">
                    <a:lnL>
                      <a:noFill/>
                    </a:lnL>
                    <a:lnR>
                      <a:noFill/>
                    </a:lnR>
                    <a:lnT>
                      <a:noFill/>
                    </a:lnT>
                    <a:lnB>
                      <a:noFill/>
                    </a:lnB>
                  </a:tcPr>
                </a:tc>
                <a:extLst>
                  <a:ext uri="{0D108BD9-81ED-4DB2-BD59-A6C34878D82A}">
                    <a16:rowId xmlns:a16="http://schemas.microsoft.com/office/drawing/2014/main" val="1509970301"/>
                  </a:ext>
                </a:extLst>
              </a:tr>
              <a:tr h="295947">
                <a:tc>
                  <a:txBody>
                    <a:bodyPr/>
                    <a:lstStyle/>
                    <a:p>
                      <a:r>
                        <a:rPr lang="en-US" sz="2400" b="1">
                          <a:latin typeface="Agency FB" panose="020B0503020202020204" pitchFamily="34" charset="0"/>
                        </a:rPr>
                        <a:t>Fairness Audit</a:t>
                      </a:r>
                      <a:endParaRPr lang="en-US" sz="2400">
                        <a:latin typeface="Agency FB" panose="020B0503020202020204" pitchFamily="34" charset="0"/>
                      </a:endParaRPr>
                    </a:p>
                  </a:txBody>
                  <a:tcPr marL="15384" marR="15384" marT="7692" marB="7692" anchor="ctr">
                    <a:lnL>
                      <a:noFill/>
                    </a:lnL>
                    <a:lnR>
                      <a:noFill/>
                    </a:lnR>
                    <a:lnT>
                      <a:noFill/>
                    </a:lnT>
                    <a:lnB>
                      <a:noFill/>
                    </a:lnB>
                  </a:tcPr>
                </a:tc>
                <a:tc>
                  <a:txBody>
                    <a:bodyPr/>
                    <a:lstStyle/>
                    <a:p>
                      <a:r>
                        <a:rPr lang="en-US" sz="2400" dirty="0">
                          <a:latin typeface="Agency FB" panose="020B0503020202020204" pitchFamily="34" charset="0"/>
                        </a:rPr>
                        <a:t>Evaluate model bias across gender, marital status, education.</a:t>
                      </a:r>
                    </a:p>
                  </a:txBody>
                  <a:tcPr marL="15384" marR="15384" marT="7692" marB="7692" anchor="ctr">
                    <a:lnL>
                      <a:noFill/>
                    </a:lnL>
                    <a:lnR>
                      <a:noFill/>
                    </a:lnR>
                    <a:lnT>
                      <a:noFill/>
                    </a:lnT>
                    <a:lnB>
                      <a:noFill/>
                    </a:lnB>
                  </a:tcPr>
                </a:tc>
                <a:extLst>
                  <a:ext uri="{0D108BD9-81ED-4DB2-BD59-A6C34878D82A}">
                    <a16:rowId xmlns:a16="http://schemas.microsoft.com/office/drawing/2014/main" val="4229189602"/>
                  </a:ext>
                </a:extLst>
              </a:tr>
              <a:tr h="295947">
                <a:tc>
                  <a:txBody>
                    <a:bodyPr/>
                    <a:lstStyle/>
                    <a:p>
                      <a:r>
                        <a:rPr lang="en-US" sz="2400" b="1">
                          <a:latin typeface="Agency FB" panose="020B0503020202020204" pitchFamily="34" charset="0"/>
                        </a:rPr>
                        <a:t>Practical Use</a:t>
                      </a:r>
                      <a:endParaRPr lang="en-US" sz="2400">
                        <a:latin typeface="Agency FB" panose="020B0503020202020204" pitchFamily="34" charset="0"/>
                      </a:endParaRPr>
                    </a:p>
                  </a:txBody>
                  <a:tcPr marL="15384" marR="15384" marT="7692" marB="7692" anchor="ctr">
                    <a:lnL>
                      <a:noFill/>
                    </a:lnL>
                    <a:lnR>
                      <a:noFill/>
                    </a:lnR>
                    <a:lnT>
                      <a:noFill/>
                    </a:lnT>
                    <a:lnB>
                      <a:noFill/>
                    </a:lnB>
                  </a:tcPr>
                </a:tc>
                <a:tc>
                  <a:txBody>
                    <a:bodyPr/>
                    <a:lstStyle/>
                    <a:p>
                      <a:r>
                        <a:rPr lang="en-US" sz="2400" dirty="0">
                          <a:latin typeface="Agency FB" panose="020B0503020202020204" pitchFamily="34" charset="0"/>
                        </a:rPr>
                        <a:t>Link predictions to actions—e.g., targeted financial training.</a:t>
                      </a:r>
                    </a:p>
                  </a:txBody>
                  <a:tcPr marL="15384" marR="15384" marT="7692" marB="7692" anchor="ctr">
                    <a:lnL>
                      <a:noFill/>
                    </a:lnL>
                    <a:lnR>
                      <a:noFill/>
                    </a:lnR>
                    <a:lnT>
                      <a:noFill/>
                    </a:lnT>
                    <a:lnB>
                      <a:noFill/>
                    </a:lnB>
                  </a:tcPr>
                </a:tc>
                <a:extLst>
                  <a:ext uri="{0D108BD9-81ED-4DB2-BD59-A6C34878D82A}">
                    <a16:rowId xmlns:a16="http://schemas.microsoft.com/office/drawing/2014/main" val="145108672"/>
                  </a:ext>
                </a:extLst>
              </a:tr>
              <a:tr h="579948">
                <a:tc>
                  <a:txBody>
                    <a:bodyPr/>
                    <a:lstStyle/>
                    <a:p>
                      <a:r>
                        <a:rPr lang="en-US" sz="2400" b="1">
                          <a:latin typeface="Agency FB" panose="020B0503020202020204" pitchFamily="34" charset="0"/>
                        </a:rPr>
                        <a:t>Deployment</a:t>
                      </a:r>
                      <a:endParaRPr lang="en-US" sz="2400">
                        <a:latin typeface="Agency FB" panose="020B0503020202020204" pitchFamily="34" charset="0"/>
                      </a:endParaRPr>
                    </a:p>
                  </a:txBody>
                  <a:tcPr marL="15384" marR="15384" marT="7692" marB="7692" anchor="ctr">
                    <a:lnL>
                      <a:noFill/>
                    </a:lnL>
                    <a:lnR>
                      <a:noFill/>
                    </a:lnR>
                    <a:lnT>
                      <a:noFill/>
                    </a:lnT>
                    <a:lnB>
                      <a:noFill/>
                    </a:lnB>
                  </a:tcPr>
                </a:tc>
                <a:tc>
                  <a:txBody>
                    <a:bodyPr/>
                    <a:lstStyle/>
                    <a:p>
                      <a:r>
                        <a:rPr lang="en-US" sz="2400" dirty="0">
                          <a:latin typeface="Agency FB" panose="020B0503020202020204" pitchFamily="34" charset="0"/>
                        </a:rPr>
                        <a:t>Prepare model packaging (e.g., via </a:t>
                      </a:r>
                      <a:r>
                        <a:rPr lang="en-US" sz="2400" dirty="0" err="1">
                          <a:latin typeface="Agency FB" panose="020B0503020202020204" pitchFamily="34" charset="0"/>
                        </a:rPr>
                        <a:t>joblib</a:t>
                      </a:r>
                      <a:r>
                        <a:rPr lang="en-US" sz="2400" dirty="0">
                          <a:latin typeface="Agency FB" panose="020B0503020202020204" pitchFamily="34" charset="0"/>
                        </a:rPr>
                        <a:t>) and document inference pipeline.</a:t>
                      </a:r>
                    </a:p>
                  </a:txBody>
                  <a:tcPr marL="15384" marR="15384" marT="7692" marB="7692" anchor="ctr">
                    <a:lnL>
                      <a:noFill/>
                    </a:lnL>
                    <a:lnR>
                      <a:noFill/>
                    </a:lnR>
                    <a:lnT>
                      <a:noFill/>
                    </a:lnT>
                    <a:lnB>
                      <a:noFill/>
                    </a:lnB>
                  </a:tcPr>
                </a:tc>
                <a:extLst>
                  <a:ext uri="{0D108BD9-81ED-4DB2-BD59-A6C34878D82A}">
                    <a16:rowId xmlns:a16="http://schemas.microsoft.com/office/drawing/2014/main" val="3257403578"/>
                  </a:ext>
                </a:extLst>
              </a:tr>
            </a:tbl>
          </a:graphicData>
        </a:graphic>
      </p:graphicFrame>
      <p:sp>
        <p:nvSpPr>
          <p:cNvPr id="7" name="Rectangle 6">
            <a:extLst>
              <a:ext uri="{FF2B5EF4-FFF2-40B4-BE49-F238E27FC236}">
                <a16:creationId xmlns:a16="http://schemas.microsoft.com/office/drawing/2014/main" id="{48C358D6-AB95-4C52-A1DE-B8CF3692851C}"/>
              </a:ext>
            </a:extLst>
          </p:cNvPr>
          <p:cNvSpPr/>
          <p:nvPr/>
        </p:nvSpPr>
        <p:spPr>
          <a:xfrm>
            <a:off x="1668087" y="1358700"/>
            <a:ext cx="8855826" cy="5237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Recommendations</a:t>
            </a:r>
            <a:endParaRPr lang="en-KE" sz="2800" b="1" dirty="0"/>
          </a:p>
        </p:txBody>
      </p:sp>
    </p:spTree>
    <p:extLst>
      <p:ext uri="{BB962C8B-B14F-4D97-AF65-F5344CB8AC3E}">
        <p14:creationId xmlns:p14="http://schemas.microsoft.com/office/powerpoint/2010/main" val="245892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3969-17AB-4733-9AE9-998845F532A0}"/>
              </a:ext>
            </a:extLst>
          </p:cNvPr>
          <p:cNvSpPr>
            <a:spLocks noGrp="1"/>
          </p:cNvSpPr>
          <p:nvPr>
            <p:ph type="title"/>
          </p:nvPr>
        </p:nvSpPr>
        <p:spPr>
          <a:xfrm>
            <a:off x="2592925" y="624110"/>
            <a:ext cx="8911687" cy="764115"/>
          </a:xfrm>
        </p:spPr>
        <p:txBody>
          <a:bodyPr/>
          <a:lstStyle/>
          <a:p>
            <a:r>
              <a:rPr lang="en-US" dirty="0">
                <a:latin typeface="Agency FB" panose="020B0503020202020204" pitchFamily="34" charset="0"/>
              </a:rPr>
              <a:t>Conclusion</a:t>
            </a:r>
            <a:endParaRPr lang="en-KE" dirty="0">
              <a:latin typeface="Agency FB" panose="020B0503020202020204" pitchFamily="34" charset="0"/>
            </a:endParaRPr>
          </a:p>
        </p:txBody>
      </p:sp>
      <p:sp>
        <p:nvSpPr>
          <p:cNvPr id="3" name="Content Placeholder 2">
            <a:extLst>
              <a:ext uri="{FF2B5EF4-FFF2-40B4-BE49-F238E27FC236}">
                <a16:creationId xmlns:a16="http://schemas.microsoft.com/office/drawing/2014/main" id="{64B7DA6A-C344-4611-85EF-2863691DEE2A}"/>
              </a:ext>
            </a:extLst>
          </p:cNvPr>
          <p:cNvSpPr>
            <a:spLocks noGrp="1"/>
          </p:cNvSpPr>
          <p:nvPr>
            <p:ph idx="1"/>
          </p:nvPr>
        </p:nvSpPr>
        <p:spPr>
          <a:xfrm>
            <a:off x="2589212" y="2133600"/>
            <a:ext cx="8915400" cy="2147455"/>
          </a:xfrm>
        </p:spPr>
        <p:txBody>
          <a:bodyPr/>
          <a:lstStyle/>
          <a:p>
            <a:r>
              <a:rPr lang="en-US" sz="2400" dirty="0">
                <a:latin typeface="Agency FB" panose="020B0503020202020204" pitchFamily="34" charset="0"/>
              </a:rPr>
              <a:t>• Behavioral attributes outperform static demographics in predicting financial goal success</a:t>
            </a:r>
          </a:p>
          <a:p>
            <a:r>
              <a:rPr lang="en-US" sz="2400" dirty="0">
                <a:latin typeface="Agency FB" panose="020B0503020202020204" pitchFamily="34" charset="0"/>
              </a:rPr>
              <a:t>• </a:t>
            </a:r>
            <a:r>
              <a:rPr lang="en-US" sz="2400" dirty="0" err="1">
                <a:latin typeface="Agency FB" panose="020B0503020202020204" pitchFamily="34" charset="0"/>
              </a:rPr>
              <a:t>XGBoost</a:t>
            </a:r>
            <a:r>
              <a:rPr lang="en-US" sz="2400" dirty="0">
                <a:latin typeface="Agency FB" panose="020B0503020202020204" pitchFamily="34" charset="0"/>
              </a:rPr>
              <a:t> offers the best performance across all evaluation metrics</a:t>
            </a:r>
          </a:p>
          <a:p>
            <a:r>
              <a:rPr lang="en-US" sz="2400" dirty="0">
                <a:latin typeface="Agency FB" panose="020B0503020202020204" pitchFamily="34" charset="0"/>
              </a:rPr>
              <a:t>• SMOTE significantly improved model generalization</a:t>
            </a:r>
          </a:p>
          <a:p>
            <a:endParaRPr lang="en-KE" dirty="0"/>
          </a:p>
        </p:txBody>
      </p:sp>
    </p:spTree>
    <p:extLst>
      <p:ext uri="{BB962C8B-B14F-4D97-AF65-F5344CB8AC3E}">
        <p14:creationId xmlns:p14="http://schemas.microsoft.com/office/powerpoint/2010/main" val="2733158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100D0-1585-4C93-B50F-8077B128B479}"/>
              </a:ext>
            </a:extLst>
          </p:cNvPr>
          <p:cNvSpPr>
            <a:spLocks noGrp="1"/>
          </p:cNvSpPr>
          <p:nvPr>
            <p:ph type="title"/>
          </p:nvPr>
        </p:nvSpPr>
        <p:spPr/>
        <p:txBody>
          <a:bodyPr/>
          <a:lstStyle/>
          <a:p>
            <a:r>
              <a:rPr lang="en-US" dirty="0">
                <a:latin typeface="Agency FB" panose="020B0503020202020204" pitchFamily="34" charset="0"/>
              </a:rPr>
              <a:t>THANK YOU</a:t>
            </a:r>
            <a:endParaRPr lang="en-KE" dirty="0">
              <a:latin typeface="Agency FB" panose="020B0503020202020204" pitchFamily="34" charset="0"/>
            </a:endParaRPr>
          </a:p>
        </p:txBody>
      </p:sp>
      <p:sp>
        <p:nvSpPr>
          <p:cNvPr id="3" name="Content Placeholder 2">
            <a:extLst>
              <a:ext uri="{FF2B5EF4-FFF2-40B4-BE49-F238E27FC236}">
                <a16:creationId xmlns:a16="http://schemas.microsoft.com/office/drawing/2014/main" id="{23874D0C-F4A3-40EC-AC2B-A6178EFEA08C}"/>
              </a:ext>
            </a:extLst>
          </p:cNvPr>
          <p:cNvSpPr>
            <a:spLocks noGrp="1"/>
          </p:cNvSpPr>
          <p:nvPr>
            <p:ph idx="1"/>
          </p:nvPr>
        </p:nvSpPr>
        <p:spPr>
          <a:xfrm>
            <a:off x="2589212" y="2133600"/>
            <a:ext cx="8915400" cy="858982"/>
          </a:xfrm>
        </p:spPr>
        <p:txBody>
          <a:bodyPr>
            <a:normAutofit fontScale="92500" lnSpcReduction="10000"/>
          </a:bodyPr>
          <a:lstStyle/>
          <a:p>
            <a:endParaRPr lang="en-US" sz="2400" dirty="0">
              <a:latin typeface="Agency FB" panose="020B0503020202020204" pitchFamily="34" charset="0"/>
            </a:endParaRPr>
          </a:p>
          <a:p>
            <a:r>
              <a:rPr lang="en-US" sz="2400" dirty="0">
                <a:latin typeface="Agency FB" panose="020B0503020202020204" pitchFamily="34" charset="0"/>
              </a:rPr>
              <a:t>Elvis </a:t>
            </a:r>
            <a:r>
              <a:rPr lang="en-US" sz="2400" dirty="0" err="1">
                <a:latin typeface="Agency FB" panose="020B0503020202020204" pitchFamily="34" charset="0"/>
              </a:rPr>
              <a:t>Oduor</a:t>
            </a:r>
            <a:r>
              <a:rPr lang="en-US" sz="2400" dirty="0">
                <a:latin typeface="Agency FB" panose="020B0503020202020204" pitchFamily="34" charset="0"/>
              </a:rPr>
              <a:t> </a:t>
            </a:r>
            <a:endParaRPr lang="en-KE" sz="2400" dirty="0">
              <a:latin typeface="Agency FB" panose="020B0503020202020204" pitchFamily="34" charset="0"/>
            </a:endParaRPr>
          </a:p>
        </p:txBody>
      </p:sp>
    </p:spTree>
    <p:extLst>
      <p:ext uri="{BB962C8B-B14F-4D97-AF65-F5344CB8AC3E}">
        <p14:creationId xmlns:p14="http://schemas.microsoft.com/office/powerpoint/2010/main" val="20172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4DFAF-C315-49AE-84BD-53AAF18835E5}"/>
              </a:ext>
            </a:extLst>
          </p:cNvPr>
          <p:cNvSpPr>
            <a:spLocks noGrp="1"/>
          </p:cNvSpPr>
          <p:nvPr>
            <p:ph idx="1"/>
          </p:nvPr>
        </p:nvSpPr>
        <p:spPr>
          <a:xfrm>
            <a:off x="1895302" y="390699"/>
            <a:ext cx="9609310" cy="6018414"/>
          </a:xfrm>
        </p:spPr>
        <p:txBody>
          <a:bodyPr>
            <a:normAutofit lnSpcReduction="10000"/>
          </a:bodyPr>
          <a:lstStyle/>
          <a:p>
            <a:pPr marL="0" indent="0">
              <a:buNone/>
            </a:pPr>
            <a:r>
              <a:rPr lang="en-US" sz="2100" b="1" dirty="0">
                <a:latin typeface="Agency FB" panose="020B0503020202020204" pitchFamily="34" charset="0"/>
              </a:rPr>
              <a:t>Business Objectives</a:t>
            </a:r>
            <a:endParaRPr lang="en-US" sz="2100" dirty="0">
              <a:latin typeface="Agency FB" panose="020B0503020202020204" pitchFamily="34" charset="0"/>
            </a:endParaRPr>
          </a:p>
          <a:p>
            <a:r>
              <a:rPr lang="en-US" sz="2100" b="1" dirty="0">
                <a:latin typeface="Agency FB" panose="020B0503020202020204" pitchFamily="34" charset="0"/>
              </a:rPr>
              <a:t>Primary Objective: </a:t>
            </a:r>
            <a:r>
              <a:rPr lang="en-US" sz="2100" dirty="0">
                <a:latin typeface="Agency FB" panose="020B0503020202020204" pitchFamily="34" charset="0"/>
              </a:rPr>
              <a:t>To predict and explain financial goal outcomes (GOAL) based on personal characteristics and behaviors.</a:t>
            </a:r>
          </a:p>
          <a:p>
            <a:pPr marL="0" indent="0">
              <a:buNone/>
            </a:pPr>
            <a:r>
              <a:rPr lang="en-US" sz="2100" b="1" dirty="0">
                <a:latin typeface="Agency FB" panose="020B0503020202020204" pitchFamily="34" charset="0"/>
              </a:rPr>
              <a:t>Sub-Objectives:</a:t>
            </a:r>
          </a:p>
          <a:p>
            <a:r>
              <a:rPr lang="en-US" sz="2100" dirty="0">
                <a:latin typeface="Agency FB" panose="020B0503020202020204" pitchFamily="34" charset="0"/>
              </a:rPr>
              <a:t>- Identify the strongest behavioral and demographic predictors of successful financial outcomes.</a:t>
            </a:r>
          </a:p>
          <a:p>
            <a:r>
              <a:rPr lang="en-US" sz="2100" dirty="0">
                <a:latin typeface="Agency FB" panose="020B0503020202020204" pitchFamily="34" charset="0"/>
              </a:rPr>
              <a:t>- Build interpretable models to enable personalized financial advice.</a:t>
            </a:r>
          </a:p>
          <a:p>
            <a:r>
              <a:rPr lang="en-US" sz="2100" dirty="0">
                <a:latin typeface="Agency FB" panose="020B0503020202020204" pitchFamily="34" charset="0"/>
              </a:rPr>
              <a:t>- Provide actionable insights to segment individuals based on:  </a:t>
            </a:r>
          </a:p>
          <a:p>
            <a:pPr>
              <a:buFontTx/>
              <a:buChar char="-"/>
            </a:pPr>
            <a:r>
              <a:rPr lang="en-US" sz="2100" dirty="0">
                <a:latin typeface="Agency FB" panose="020B0503020202020204" pitchFamily="34" charset="0"/>
              </a:rPr>
              <a:t>(a) Investment preferences</a:t>
            </a:r>
          </a:p>
          <a:p>
            <a:pPr>
              <a:buFontTx/>
              <a:buChar char="-"/>
            </a:pPr>
            <a:r>
              <a:rPr lang="en-US" sz="2100" dirty="0">
                <a:latin typeface="Agency FB" panose="020B0503020202020204" pitchFamily="34" charset="0"/>
              </a:rPr>
              <a:t>(b) Risk tolerance</a:t>
            </a:r>
          </a:p>
          <a:p>
            <a:pPr>
              <a:buFontTx/>
              <a:buChar char="-"/>
            </a:pPr>
            <a:r>
              <a:rPr lang="en-US" sz="2100" dirty="0">
                <a:latin typeface="Agency FB" panose="020B0503020202020204" pitchFamily="34" charset="0"/>
              </a:rPr>
              <a:t>(c) Behavioral intent</a:t>
            </a:r>
          </a:p>
          <a:p>
            <a:pPr marL="0" indent="0">
              <a:buNone/>
            </a:pPr>
            <a:r>
              <a:rPr lang="en-US" sz="2100" b="1" dirty="0">
                <a:latin typeface="Agency FB" panose="020B0503020202020204" pitchFamily="34" charset="0"/>
              </a:rPr>
              <a:t>Framework: </a:t>
            </a:r>
            <a:r>
              <a:rPr lang="en-US" sz="2100" dirty="0">
                <a:latin typeface="Agency FB" panose="020B0503020202020204" pitchFamily="34" charset="0"/>
              </a:rPr>
              <a:t>Theory of Planned Behavior (TPB)</a:t>
            </a:r>
          </a:p>
          <a:p>
            <a:pPr marL="0" indent="0">
              <a:buNone/>
            </a:pPr>
            <a:r>
              <a:rPr lang="en-US" sz="2100" b="1" dirty="0">
                <a:latin typeface="Agency FB" panose="020B0503020202020204" pitchFamily="34" charset="0"/>
              </a:rPr>
              <a:t> Outcome Variable: </a:t>
            </a:r>
            <a:r>
              <a:rPr lang="en-US" sz="2100" dirty="0">
                <a:latin typeface="Agency FB" panose="020B0503020202020204" pitchFamily="34" charset="0"/>
              </a:rPr>
              <a:t>GOAL (representing financial achievement)</a:t>
            </a:r>
          </a:p>
          <a:p>
            <a:pPr marL="0" indent="0">
              <a:buNone/>
            </a:pPr>
            <a:r>
              <a:rPr lang="en-US" sz="2400" b="1" dirty="0">
                <a:latin typeface="Agency FB" panose="020B0503020202020204" pitchFamily="34" charset="0"/>
              </a:rPr>
              <a:t>Methodology</a:t>
            </a:r>
            <a:r>
              <a:rPr lang="en-US" sz="2400" dirty="0">
                <a:latin typeface="Agency FB" panose="020B0503020202020204" pitchFamily="34" charset="0"/>
              </a:rPr>
              <a:t>: CRISP-DM framework (Data prep, modeling, evaluation).</a:t>
            </a:r>
          </a:p>
          <a:p>
            <a:pPr marL="0" indent="0">
              <a:buNone/>
            </a:pPr>
            <a:r>
              <a:rPr lang="en-US" sz="2400" b="1" dirty="0">
                <a:latin typeface="Agency FB" panose="020B0503020202020204" pitchFamily="34" charset="0"/>
              </a:rPr>
              <a:t>Approach</a:t>
            </a:r>
            <a:r>
              <a:rPr lang="en-US" sz="2400" dirty="0">
                <a:latin typeface="Agency FB" panose="020B0503020202020204" pitchFamily="34" charset="0"/>
              </a:rPr>
              <a:t>: Binary classification using Logistic Regression, Random Forest, and </a:t>
            </a:r>
            <a:r>
              <a:rPr lang="en-US" sz="2400" dirty="0" err="1">
                <a:latin typeface="Agency FB" panose="020B0503020202020204" pitchFamily="34" charset="0"/>
              </a:rPr>
              <a:t>XGBoost</a:t>
            </a:r>
            <a:r>
              <a:rPr lang="en-US" sz="2400" dirty="0">
                <a:latin typeface="Agency FB" panose="020B0503020202020204" pitchFamily="34" charset="0"/>
              </a:rPr>
              <a:t>.</a:t>
            </a:r>
          </a:p>
          <a:p>
            <a:pPr marL="0" indent="0">
              <a:buNone/>
            </a:pPr>
            <a:endParaRPr lang="en-US" sz="2100" dirty="0">
              <a:latin typeface="Agency FB" panose="020B0503020202020204" pitchFamily="34" charset="0"/>
            </a:endParaRPr>
          </a:p>
          <a:p>
            <a:pPr>
              <a:buFontTx/>
              <a:buChar char="-"/>
            </a:pPr>
            <a:endParaRPr lang="en-US" dirty="0"/>
          </a:p>
          <a:p>
            <a:endParaRPr lang="en-KE" dirty="0"/>
          </a:p>
        </p:txBody>
      </p:sp>
    </p:spTree>
    <p:extLst>
      <p:ext uri="{BB962C8B-B14F-4D97-AF65-F5344CB8AC3E}">
        <p14:creationId xmlns:p14="http://schemas.microsoft.com/office/powerpoint/2010/main" val="2525656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4928-FCCE-4416-B181-D31306BADC18}"/>
              </a:ext>
            </a:extLst>
          </p:cNvPr>
          <p:cNvSpPr>
            <a:spLocks noGrp="1"/>
          </p:cNvSpPr>
          <p:nvPr>
            <p:ph type="title"/>
          </p:nvPr>
        </p:nvSpPr>
        <p:spPr/>
        <p:txBody>
          <a:bodyPr/>
          <a:lstStyle/>
          <a:p>
            <a:r>
              <a:rPr lang="en-US" b="1" i="1" dirty="0"/>
              <a:t>Stakeholders</a:t>
            </a:r>
            <a:endParaRPr lang="en-KE" dirty="0"/>
          </a:p>
        </p:txBody>
      </p:sp>
      <p:sp>
        <p:nvSpPr>
          <p:cNvPr id="3" name="Content Placeholder 2">
            <a:extLst>
              <a:ext uri="{FF2B5EF4-FFF2-40B4-BE49-F238E27FC236}">
                <a16:creationId xmlns:a16="http://schemas.microsoft.com/office/drawing/2014/main" id="{E372764F-4686-4E33-B84D-EB88D7D2102E}"/>
              </a:ext>
            </a:extLst>
          </p:cNvPr>
          <p:cNvSpPr>
            <a:spLocks noGrp="1"/>
          </p:cNvSpPr>
          <p:nvPr>
            <p:ph idx="1"/>
          </p:nvPr>
        </p:nvSpPr>
        <p:spPr>
          <a:xfrm>
            <a:off x="2589212" y="2133600"/>
            <a:ext cx="8217333" cy="3777622"/>
          </a:xfrm>
        </p:spPr>
        <p:txBody>
          <a:bodyPr>
            <a:normAutofit fontScale="85000" lnSpcReduction="10000"/>
          </a:bodyPr>
          <a:lstStyle/>
          <a:p>
            <a:r>
              <a:rPr lang="en-US" sz="3000" b="1" dirty="0">
                <a:latin typeface="Agency FB" panose="020B0503020202020204" pitchFamily="34" charset="0"/>
              </a:rPr>
              <a:t>Banks &amp; Fintech Firms -</a:t>
            </a:r>
            <a:r>
              <a:rPr lang="en-US" sz="3000" dirty="0">
                <a:latin typeface="Agency FB" panose="020B0503020202020204" pitchFamily="34" charset="0"/>
              </a:rPr>
              <a:t> Use insights for better financial product targeting         </a:t>
            </a:r>
          </a:p>
          <a:p>
            <a:r>
              <a:rPr lang="en-US" sz="3000" b="1" dirty="0">
                <a:latin typeface="Agency FB" panose="020B0503020202020204" pitchFamily="34" charset="0"/>
              </a:rPr>
              <a:t>Behavioral Researchers - </a:t>
            </a:r>
            <a:r>
              <a:rPr lang="en-US" sz="3000" dirty="0">
                <a:latin typeface="Agency FB" panose="020B0503020202020204" pitchFamily="34" charset="0"/>
              </a:rPr>
              <a:t>Understand how behavior affects financial success      </a:t>
            </a:r>
          </a:p>
          <a:p>
            <a:r>
              <a:rPr lang="en-US" sz="3000" b="1" dirty="0">
                <a:latin typeface="Agency FB" panose="020B0503020202020204" pitchFamily="34" charset="0"/>
              </a:rPr>
              <a:t>Data Scientists -</a:t>
            </a:r>
            <a:r>
              <a:rPr lang="en-US" sz="3000" dirty="0">
                <a:latin typeface="Agency FB" panose="020B0503020202020204" pitchFamily="34" charset="0"/>
              </a:rPr>
              <a:t> Apply machine learning on real world behavior modeling</a:t>
            </a:r>
          </a:p>
          <a:p>
            <a:r>
              <a:rPr lang="en-US" sz="3000" b="1" dirty="0">
                <a:latin typeface="Agency FB" panose="020B0503020202020204" pitchFamily="34" charset="0"/>
              </a:rPr>
              <a:t>Consumers - </a:t>
            </a:r>
            <a:r>
              <a:rPr lang="en-US" sz="3000" dirty="0">
                <a:latin typeface="Agency FB" panose="020B0503020202020204" pitchFamily="34" charset="0"/>
              </a:rPr>
              <a:t>Receive better financial advice via personalized systems </a:t>
            </a:r>
          </a:p>
          <a:p>
            <a:r>
              <a:rPr lang="en-US" sz="3000" b="1" dirty="0">
                <a:latin typeface="Agency FB" panose="020B0503020202020204" pitchFamily="34" charset="0"/>
              </a:rPr>
              <a:t>Educators -</a:t>
            </a:r>
            <a:r>
              <a:rPr lang="en-US" sz="3000" dirty="0">
                <a:latin typeface="Agency FB" panose="020B0503020202020204" pitchFamily="34" charset="0"/>
              </a:rPr>
              <a:t> Integrate findings into financial literacy training programs</a:t>
            </a:r>
          </a:p>
          <a:p>
            <a:endParaRPr lang="en-KE" dirty="0"/>
          </a:p>
        </p:txBody>
      </p:sp>
    </p:spTree>
    <p:extLst>
      <p:ext uri="{BB962C8B-B14F-4D97-AF65-F5344CB8AC3E}">
        <p14:creationId xmlns:p14="http://schemas.microsoft.com/office/powerpoint/2010/main" val="3074319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B575B-A03D-425C-8C6E-B0EE919FD890}"/>
              </a:ext>
            </a:extLst>
          </p:cNvPr>
          <p:cNvSpPr>
            <a:spLocks noGrp="1"/>
          </p:cNvSpPr>
          <p:nvPr>
            <p:ph type="title"/>
          </p:nvPr>
        </p:nvSpPr>
        <p:spPr>
          <a:xfrm>
            <a:off x="2592925" y="624110"/>
            <a:ext cx="8911687" cy="714239"/>
          </a:xfrm>
        </p:spPr>
        <p:txBody>
          <a:bodyPr/>
          <a:lstStyle/>
          <a:p>
            <a:r>
              <a:rPr lang="en-US" dirty="0">
                <a:latin typeface="Agency FB" panose="020B0503020202020204" pitchFamily="34" charset="0"/>
              </a:rPr>
              <a:t>Data Understanding</a:t>
            </a:r>
            <a:endParaRPr lang="en-KE" dirty="0">
              <a:latin typeface="Agency FB" panose="020B0503020202020204" pitchFamily="34" charset="0"/>
            </a:endParaRPr>
          </a:p>
        </p:txBody>
      </p:sp>
      <p:sp>
        <p:nvSpPr>
          <p:cNvPr id="3" name="Content Placeholder 2">
            <a:extLst>
              <a:ext uri="{FF2B5EF4-FFF2-40B4-BE49-F238E27FC236}">
                <a16:creationId xmlns:a16="http://schemas.microsoft.com/office/drawing/2014/main" id="{DA5540C6-DAC2-4049-86FD-C4BB3030C8E8}"/>
              </a:ext>
            </a:extLst>
          </p:cNvPr>
          <p:cNvSpPr>
            <a:spLocks noGrp="1"/>
          </p:cNvSpPr>
          <p:nvPr>
            <p:ph idx="1"/>
          </p:nvPr>
        </p:nvSpPr>
        <p:spPr>
          <a:xfrm>
            <a:off x="2589212" y="1438103"/>
            <a:ext cx="8741035" cy="4473120"/>
          </a:xfrm>
        </p:spPr>
        <p:txBody>
          <a:bodyPr>
            <a:normAutofit/>
          </a:bodyPr>
          <a:lstStyle/>
          <a:p>
            <a:endParaRPr lang="en-US" sz="2400" dirty="0">
              <a:latin typeface="Agency FB" panose="020B0503020202020204" pitchFamily="34" charset="0"/>
            </a:endParaRPr>
          </a:p>
          <a:p>
            <a:r>
              <a:rPr lang="en-US" sz="2400" dirty="0">
                <a:latin typeface="Agency FB" panose="020B0503020202020204" pitchFamily="34" charset="0"/>
              </a:rPr>
              <a:t>We explore the dataset structure, assess data quality, identify missing values, examine distributions, and detect potential anomalies.</a:t>
            </a:r>
          </a:p>
          <a:p>
            <a:r>
              <a:rPr lang="en-US" sz="2400" dirty="0">
                <a:latin typeface="Agency FB" panose="020B0503020202020204" pitchFamily="34" charset="0"/>
              </a:rPr>
              <a:t>Objective : To explore, summarize, and detect structure or issues in the data</a:t>
            </a:r>
          </a:p>
          <a:p>
            <a:r>
              <a:rPr lang="en-US" sz="2400" dirty="0">
                <a:latin typeface="Agency FB" panose="020B0503020202020204" pitchFamily="34" charset="0"/>
              </a:rPr>
              <a:t>The dataset contains 423 rows and 27 columns </a:t>
            </a:r>
          </a:p>
          <a:p>
            <a:r>
              <a:rPr lang="en-US" sz="2400" dirty="0">
                <a:latin typeface="Agency FB" panose="020B0503020202020204" pitchFamily="34" charset="0"/>
              </a:rPr>
              <a:t>The features appear to be a mix of numerical (Likert-scale) responses and categorical variables (e.g., GENDER, EDUCATION).</a:t>
            </a:r>
          </a:p>
          <a:p>
            <a:r>
              <a:rPr lang="en-US" sz="2400" dirty="0">
                <a:latin typeface="Agency FB" panose="020B0503020202020204" pitchFamily="34" charset="0"/>
              </a:rPr>
              <a:t>Target Variable: GOAL is identified as the primary dependent variable for prediction and behavioral inference.</a:t>
            </a:r>
          </a:p>
          <a:p>
            <a:endParaRPr lang="en-US" dirty="0"/>
          </a:p>
          <a:p>
            <a:endParaRPr lang="en-KE" dirty="0"/>
          </a:p>
        </p:txBody>
      </p:sp>
    </p:spTree>
    <p:extLst>
      <p:ext uri="{BB962C8B-B14F-4D97-AF65-F5344CB8AC3E}">
        <p14:creationId xmlns:p14="http://schemas.microsoft.com/office/powerpoint/2010/main" val="2292439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1ACA-A1A7-4B8E-AF75-8B3FACB1DC12}"/>
              </a:ext>
            </a:extLst>
          </p:cNvPr>
          <p:cNvSpPr>
            <a:spLocks noGrp="1"/>
          </p:cNvSpPr>
          <p:nvPr>
            <p:ph type="title"/>
          </p:nvPr>
        </p:nvSpPr>
        <p:spPr/>
        <p:txBody>
          <a:bodyPr>
            <a:normAutofit fontScale="90000"/>
          </a:bodyPr>
          <a:lstStyle/>
          <a:p>
            <a:r>
              <a:rPr lang="en-US" b="1" dirty="0">
                <a:latin typeface="Agency FB" panose="020B0503020202020204" pitchFamily="34" charset="0"/>
              </a:rPr>
              <a:t>Target Variable Analysis (</a:t>
            </a:r>
            <a:r>
              <a:rPr lang="en-US" b="1" dirty="0" err="1">
                <a:latin typeface="Agency FB" panose="020B0503020202020204" pitchFamily="34" charset="0"/>
              </a:rPr>
              <a:t>GOAL_scaled</a:t>
            </a:r>
            <a:r>
              <a:rPr lang="en-US" b="1" dirty="0">
                <a:latin typeface="Agency FB" panose="020B0503020202020204" pitchFamily="34" charset="0"/>
              </a:rPr>
              <a:t>) </a:t>
            </a:r>
            <a:br>
              <a:rPr lang="en-US" dirty="0">
                <a:latin typeface="Agency FB" panose="020B0503020202020204" pitchFamily="34" charset="0"/>
              </a:rPr>
            </a:br>
            <a:r>
              <a:rPr lang="en-US" dirty="0">
                <a:latin typeface="Agency FB" panose="020B0503020202020204" pitchFamily="34" charset="0"/>
              </a:rPr>
              <a:t>- </a:t>
            </a:r>
            <a:r>
              <a:rPr lang="en-US" sz="2200" dirty="0">
                <a:latin typeface="Agency FB" panose="020B0503020202020204" pitchFamily="34" charset="0"/>
              </a:rPr>
              <a:t>Understanding the central tendency, skewness, and behavior cutoff points.</a:t>
            </a:r>
            <a:br>
              <a:rPr lang="en-US" sz="2200" dirty="0"/>
            </a:br>
            <a:endParaRPr lang="en-KE" dirty="0"/>
          </a:p>
        </p:txBody>
      </p:sp>
      <p:pic>
        <p:nvPicPr>
          <p:cNvPr id="4" name="Content Placeholder 3">
            <a:extLst>
              <a:ext uri="{FF2B5EF4-FFF2-40B4-BE49-F238E27FC236}">
                <a16:creationId xmlns:a16="http://schemas.microsoft.com/office/drawing/2014/main" id="{E7D5A38F-D71B-4ABD-8159-4C1EA4B6ACBB}"/>
              </a:ext>
            </a:extLst>
          </p:cNvPr>
          <p:cNvPicPr>
            <a:picLocks noGrp="1" noChangeAspect="1"/>
          </p:cNvPicPr>
          <p:nvPr>
            <p:ph idx="1"/>
          </p:nvPr>
        </p:nvPicPr>
        <p:blipFill>
          <a:blip r:embed="rId2"/>
          <a:stretch>
            <a:fillRect/>
          </a:stretch>
        </p:blipFill>
        <p:spPr>
          <a:xfrm>
            <a:off x="3064343" y="1904999"/>
            <a:ext cx="8290842" cy="4662055"/>
          </a:xfrm>
          <a:prstGeom prst="rect">
            <a:avLst/>
          </a:prstGeom>
        </p:spPr>
      </p:pic>
    </p:spTree>
    <p:extLst>
      <p:ext uri="{BB962C8B-B14F-4D97-AF65-F5344CB8AC3E}">
        <p14:creationId xmlns:p14="http://schemas.microsoft.com/office/powerpoint/2010/main" val="4105302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1272-26F6-47AE-ADDB-969236127968}"/>
              </a:ext>
            </a:extLst>
          </p:cNvPr>
          <p:cNvSpPr>
            <a:spLocks noGrp="1"/>
          </p:cNvSpPr>
          <p:nvPr>
            <p:ph type="title"/>
          </p:nvPr>
        </p:nvSpPr>
        <p:spPr/>
        <p:txBody>
          <a:bodyPr>
            <a:normAutofit/>
          </a:bodyPr>
          <a:lstStyle/>
          <a:p>
            <a:r>
              <a:rPr lang="en-US" sz="4000" dirty="0">
                <a:latin typeface="Agency FB" panose="020B0503020202020204" pitchFamily="34" charset="0"/>
              </a:rPr>
              <a:t>Missing Values Report</a:t>
            </a:r>
            <a:endParaRPr lang="en-KE" sz="4000" dirty="0">
              <a:latin typeface="Agency FB" panose="020B0503020202020204" pitchFamily="34" charset="0"/>
            </a:endParaRPr>
          </a:p>
        </p:txBody>
      </p:sp>
      <p:sp>
        <p:nvSpPr>
          <p:cNvPr id="3" name="Content Placeholder 2">
            <a:extLst>
              <a:ext uri="{FF2B5EF4-FFF2-40B4-BE49-F238E27FC236}">
                <a16:creationId xmlns:a16="http://schemas.microsoft.com/office/drawing/2014/main" id="{757354DB-8050-46E8-B521-FC81137AAD18}"/>
              </a:ext>
            </a:extLst>
          </p:cNvPr>
          <p:cNvSpPr>
            <a:spLocks noGrp="1"/>
          </p:cNvSpPr>
          <p:nvPr>
            <p:ph idx="1"/>
          </p:nvPr>
        </p:nvSpPr>
        <p:spPr/>
        <p:txBody>
          <a:bodyPr>
            <a:normAutofit/>
          </a:bodyPr>
          <a:lstStyle/>
          <a:p>
            <a:r>
              <a:rPr lang="en-US" sz="2400" dirty="0">
                <a:latin typeface="Agency FB" panose="020B0503020202020204" pitchFamily="34" charset="0"/>
              </a:rPr>
              <a:t>Why: Avoid silent row drops. Evaluate imputation or domain-informed handling instead of blind deletion.</a:t>
            </a:r>
          </a:p>
          <a:p>
            <a:endParaRPr lang="en-US" sz="2400" dirty="0">
              <a:latin typeface="Agency FB" panose="020B0503020202020204" pitchFamily="34" charset="0"/>
            </a:endParaRPr>
          </a:p>
          <a:p>
            <a:r>
              <a:rPr lang="en-US" sz="2400" dirty="0">
                <a:latin typeface="Agency FB" panose="020B0503020202020204" pitchFamily="34" charset="0"/>
              </a:rPr>
              <a:t>- All 423 rows are complete. - Therefore we can proceed without imputation or dropping rows</a:t>
            </a:r>
          </a:p>
          <a:p>
            <a:r>
              <a:rPr lang="en-US" sz="2400" dirty="0">
                <a:latin typeface="Agency FB" panose="020B0503020202020204" pitchFamily="34" charset="0"/>
              </a:rPr>
              <a:t>A comprehensive missing value check showed: - Missingness is low and not patterned, implying MCAR (Missing Completely At Random).</a:t>
            </a:r>
          </a:p>
          <a:p>
            <a:r>
              <a:rPr lang="en-US" sz="2400" dirty="0">
                <a:latin typeface="Agency FB" panose="020B0503020202020204" pitchFamily="34" charset="0"/>
              </a:rPr>
              <a:t>- Simple imputation or row dropping may suffice depending on model sensitivity.</a:t>
            </a:r>
          </a:p>
          <a:p>
            <a:endParaRPr lang="en-US" dirty="0"/>
          </a:p>
          <a:p>
            <a:endParaRPr lang="en-KE" dirty="0"/>
          </a:p>
        </p:txBody>
      </p:sp>
    </p:spTree>
    <p:extLst>
      <p:ext uri="{BB962C8B-B14F-4D97-AF65-F5344CB8AC3E}">
        <p14:creationId xmlns:p14="http://schemas.microsoft.com/office/powerpoint/2010/main" val="827591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5D02-A94F-4011-9804-ABC06E2BFF64}"/>
              </a:ext>
            </a:extLst>
          </p:cNvPr>
          <p:cNvSpPr>
            <a:spLocks noGrp="1"/>
          </p:cNvSpPr>
          <p:nvPr>
            <p:ph type="title"/>
          </p:nvPr>
        </p:nvSpPr>
        <p:spPr>
          <a:xfrm>
            <a:off x="1640156" y="0"/>
            <a:ext cx="6074055" cy="922713"/>
          </a:xfrm>
        </p:spPr>
        <p:txBody>
          <a:bodyPr>
            <a:normAutofit/>
          </a:bodyPr>
          <a:lstStyle/>
          <a:p>
            <a:r>
              <a:rPr lang="en-US" b="1" dirty="0"/>
              <a:t>Feature Distribution Plots</a:t>
            </a:r>
            <a:br>
              <a:rPr lang="en-US" b="1" dirty="0"/>
            </a:br>
            <a:r>
              <a:rPr lang="en-US" sz="1400" b="1" dirty="0"/>
              <a:t>This shows </a:t>
            </a:r>
            <a:r>
              <a:rPr lang="en-US" sz="1400" dirty="0"/>
              <a:t>Loop through numeric columns and categorical columns</a:t>
            </a:r>
            <a:r>
              <a:rPr lang="en-US" sz="1400" b="1" dirty="0"/>
              <a:t> </a:t>
            </a:r>
            <a:endParaRPr lang="en-KE" dirty="0"/>
          </a:p>
        </p:txBody>
      </p:sp>
      <p:pic>
        <p:nvPicPr>
          <p:cNvPr id="4" name="Content Placeholder 3">
            <a:extLst>
              <a:ext uri="{FF2B5EF4-FFF2-40B4-BE49-F238E27FC236}">
                <a16:creationId xmlns:a16="http://schemas.microsoft.com/office/drawing/2014/main" id="{CB19B20C-2C7C-4D19-8538-12564405DE87}"/>
              </a:ext>
            </a:extLst>
          </p:cNvPr>
          <p:cNvPicPr>
            <a:picLocks noGrp="1" noChangeAspect="1"/>
          </p:cNvPicPr>
          <p:nvPr>
            <p:ph idx="1"/>
          </p:nvPr>
        </p:nvPicPr>
        <p:blipFill>
          <a:blip r:embed="rId2"/>
          <a:stretch>
            <a:fillRect/>
          </a:stretch>
        </p:blipFill>
        <p:spPr>
          <a:xfrm>
            <a:off x="1368521" y="534671"/>
            <a:ext cx="4727479" cy="3097991"/>
          </a:xfrm>
          <a:prstGeom prst="rect">
            <a:avLst/>
          </a:prstGeom>
        </p:spPr>
      </p:pic>
      <p:pic>
        <p:nvPicPr>
          <p:cNvPr id="5" name="Picture 4">
            <a:extLst>
              <a:ext uri="{FF2B5EF4-FFF2-40B4-BE49-F238E27FC236}">
                <a16:creationId xmlns:a16="http://schemas.microsoft.com/office/drawing/2014/main" id="{1F8D9883-18E9-4F85-AB12-74B0AB0F8AF1}"/>
              </a:ext>
            </a:extLst>
          </p:cNvPr>
          <p:cNvPicPr>
            <a:picLocks noChangeAspect="1"/>
          </p:cNvPicPr>
          <p:nvPr/>
        </p:nvPicPr>
        <p:blipFill>
          <a:blip r:embed="rId3"/>
          <a:stretch>
            <a:fillRect/>
          </a:stretch>
        </p:blipFill>
        <p:spPr>
          <a:xfrm>
            <a:off x="5979400" y="848497"/>
            <a:ext cx="6074055" cy="3297497"/>
          </a:xfrm>
          <a:prstGeom prst="rect">
            <a:avLst/>
          </a:prstGeom>
        </p:spPr>
      </p:pic>
      <p:pic>
        <p:nvPicPr>
          <p:cNvPr id="6" name="Picture 5">
            <a:extLst>
              <a:ext uri="{FF2B5EF4-FFF2-40B4-BE49-F238E27FC236}">
                <a16:creationId xmlns:a16="http://schemas.microsoft.com/office/drawing/2014/main" id="{41D22E12-ABB1-498A-8F04-33646AD8D903}"/>
              </a:ext>
            </a:extLst>
          </p:cNvPr>
          <p:cNvPicPr>
            <a:picLocks noChangeAspect="1"/>
          </p:cNvPicPr>
          <p:nvPr/>
        </p:nvPicPr>
        <p:blipFill>
          <a:blip r:embed="rId4"/>
          <a:stretch>
            <a:fillRect/>
          </a:stretch>
        </p:blipFill>
        <p:spPr>
          <a:xfrm>
            <a:off x="1640156" y="3803787"/>
            <a:ext cx="5184593" cy="2853175"/>
          </a:xfrm>
          <a:prstGeom prst="rect">
            <a:avLst/>
          </a:prstGeom>
        </p:spPr>
      </p:pic>
    </p:spTree>
    <p:extLst>
      <p:ext uri="{BB962C8B-B14F-4D97-AF65-F5344CB8AC3E}">
        <p14:creationId xmlns:p14="http://schemas.microsoft.com/office/powerpoint/2010/main" val="82744069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203</TotalTime>
  <Words>1731</Words>
  <Application>Microsoft Office PowerPoint</Application>
  <PresentationFormat>Widescreen</PresentationFormat>
  <Paragraphs>214</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Agency FB</vt:lpstr>
      <vt:lpstr>Arial</vt:lpstr>
      <vt:lpstr>Century Gothic</vt:lpstr>
      <vt:lpstr>Wingdings 3</vt:lpstr>
      <vt:lpstr>Wisp</vt:lpstr>
      <vt:lpstr>PowerPoint Presentation</vt:lpstr>
      <vt:lpstr>CONTENT</vt:lpstr>
      <vt:lpstr>PowerPoint Presentation</vt:lpstr>
      <vt:lpstr>PowerPoint Presentation</vt:lpstr>
      <vt:lpstr>Stakeholders</vt:lpstr>
      <vt:lpstr>Data Understanding</vt:lpstr>
      <vt:lpstr>Target Variable Analysis (GOAL_scaled)  - Understanding the central tendency, skewness, and behavior cutoff points. </vt:lpstr>
      <vt:lpstr>Missing Values Report</vt:lpstr>
      <vt:lpstr>Feature Distribution Plots This shows Loop through numeric columns and categorical columns </vt:lpstr>
      <vt:lpstr>Correlation Analysis - Identify collinearity and potential predictors </vt:lpstr>
      <vt:lpstr>Summary Analysis of Data Understanding</vt:lpstr>
      <vt:lpstr>Data Preparation Objective: Convert raw, messy, misaligned, incomplete, possibly biased data into a purified modeling-ready dataset well structured, encoded, clean, and insightful. Goal: Prepare clean, well-structured data suitable for modeling, aligned with the business question </vt:lpstr>
      <vt:lpstr>Missing Values and Treatment</vt:lpstr>
      <vt:lpstr>Missing Values Presentation</vt:lpstr>
      <vt:lpstr>Outliers Visualization</vt:lpstr>
      <vt:lpstr>Feature Engineering (Behavior-Aware)  - To create aggregate scores from grouped psychological indicators </vt:lpstr>
      <vt:lpstr>PowerPoint Presentation</vt:lpstr>
      <vt:lpstr>Modeling Objective: Predict GOAL achievement using relevant behavioral and demographic indicators. </vt:lpstr>
      <vt:lpstr>Train &amp; Evaluate Linear Regression (Baseline Model) </vt:lpstr>
      <vt:lpstr>Ridge &amp; Lasso performance results  - Ridge and Lasso (to fight multicollinearity) </vt:lpstr>
      <vt:lpstr>ROC &amp; confusion matrix visualizations </vt:lpstr>
      <vt:lpstr>Feature importance's visualization </vt:lpstr>
      <vt:lpstr>Balancing Accuracy and Transparency: A SMOTE–Random Forest–LIME Framework for Interpretable Classification</vt:lpstr>
      <vt:lpstr>Residual Diagnostics for OLS</vt:lpstr>
      <vt:lpstr>SHAP Summary Plot for Random Forest </vt:lpstr>
      <vt:lpstr>Conclusion</vt:lpstr>
      <vt:lpstr>5. Evaluation </vt:lpstr>
      <vt:lpstr>Key Metrics Summary We summarize the key metrics: Accuracy, F1 Score, and ROC AUC.  </vt:lpstr>
      <vt:lpstr>Feature importance </vt:lpstr>
      <vt:lpstr>KEY FINDINGS </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Levis Odwuor</dc:creator>
  <cp:lastModifiedBy>Levis Odwuor</cp:lastModifiedBy>
  <cp:revision>20</cp:revision>
  <dcterms:created xsi:type="dcterms:W3CDTF">2025-07-25T15:23:34Z</dcterms:created>
  <dcterms:modified xsi:type="dcterms:W3CDTF">2025-07-25T18:46:42Z</dcterms:modified>
</cp:coreProperties>
</file>